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2" d="100"/>
          <a:sy n="32" d="100"/>
        </p:scale>
        <p:origin x="-1688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B64C9678-DD9F-A940-A3F3-A0E89402024B}" type="presOf" srcId="{96AA7BD8-E66B-484B-AAF1-84ADBCFC41E8}" destId="{DB70B080-BCD0-4745-8C64-157C857F1716}" srcOrd="0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0FF6C98F-221D-9B4C-89AB-0C92959D444E}" type="presOf" srcId="{E204F73E-1D80-EC47-80B6-56C6DA8ABAC7}" destId="{91EE4BDB-F4AC-4B49-993D-D674830E4BA7}" srcOrd="1" destOrd="0" presId="urn:microsoft.com/office/officeart/2005/8/layout/cycle2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06B1FC6B-F11D-584A-8E83-6575CE0CB36D}" type="presOf" srcId="{7BF00CD5-319C-8C4A-A504-AED6237D0E60}" destId="{FAB0189E-062B-604B-A80F-108EE8A67A29}" srcOrd="0" destOrd="0" presId="urn:microsoft.com/office/officeart/2005/8/layout/cycle2"/>
    <dgm:cxn modelId="{B44777C4-945F-8F4A-B11B-687E05823EA8}" type="presOf" srcId="{1791FCD9-B317-EB43-AF4C-CEC2974448CC}" destId="{72B53BC7-E996-0842-AA58-D3BDFAD8ED7A}" srcOrd="1" destOrd="0" presId="urn:microsoft.com/office/officeart/2005/8/layout/cycle2"/>
    <dgm:cxn modelId="{2B753D05-5C31-5F4D-A0FA-69FFB1A23AA5}" type="presOf" srcId="{189E3011-163C-C54B-ACCE-8E4D9C02C796}" destId="{DC2ABA26-45CC-3643-A479-8B552F7A4E75}" srcOrd="0" destOrd="0" presId="urn:microsoft.com/office/officeart/2005/8/layout/cycle2"/>
    <dgm:cxn modelId="{7F02FA8F-29DE-324D-BEF2-F5A978B9E016}" type="presOf" srcId="{D2CF60CB-5E3A-004A-A620-9D840E5F5543}" destId="{ED726972-2960-EE45-BBFF-B6E3D8B8CB06}" srcOrd="0" destOrd="0" presId="urn:microsoft.com/office/officeart/2005/8/layout/cycle2"/>
    <dgm:cxn modelId="{37EF1103-7738-F349-BD2C-FDF8B43E0A44}" type="presOf" srcId="{42567E1C-B120-194C-937C-E59F61D9D5F2}" destId="{97789C2C-1807-CA46-9999-02CE0B3637DD}" srcOrd="0" destOrd="0" presId="urn:microsoft.com/office/officeart/2005/8/layout/cycle2"/>
    <dgm:cxn modelId="{35C9693B-1A9C-1D44-B68E-BAB3B44F6734}" type="presOf" srcId="{2A15A818-2436-FC4A-AC1C-932E5AD610E2}" destId="{24F41BC4-F8FD-6042-8DCB-20795EA9F20F}" srcOrd="0" destOrd="0" presId="urn:microsoft.com/office/officeart/2005/8/layout/cycle2"/>
    <dgm:cxn modelId="{8ABA7F9D-E2FE-1843-8C17-92058A82A9DF}" type="presOf" srcId="{E204F73E-1D80-EC47-80B6-56C6DA8ABAC7}" destId="{6C78CA37-DBC3-1B41-B436-C96C77911048}" srcOrd="0" destOrd="0" presId="urn:microsoft.com/office/officeart/2005/8/layout/cycle2"/>
    <dgm:cxn modelId="{288BA5EF-C48E-E040-B688-859911101E44}" type="presOf" srcId="{D0FA3E7E-C64C-9047-A027-A81539CECA1D}" destId="{94C6C9D5-93CA-B544-9ACA-014A6107A28C}" srcOrd="1" destOrd="0" presId="urn:microsoft.com/office/officeart/2005/8/layout/cycle2"/>
    <dgm:cxn modelId="{4B65D47A-F6CD-584A-8BC8-3233B9B5252C}" type="presOf" srcId="{1791FCD9-B317-EB43-AF4C-CEC2974448CC}" destId="{62BFF651-7685-5A49-8C57-E3428B841A18}" srcOrd="0" destOrd="0" presId="urn:microsoft.com/office/officeart/2005/8/layout/cycle2"/>
    <dgm:cxn modelId="{2D225167-E888-6D48-85AD-251A3353DE07}" type="presOf" srcId="{0BAA46BF-5C92-5C42-A11A-005DA179DE88}" destId="{1AE5DEF3-36A5-BB4C-8EE6-86153F20C3E3}" srcOrd="0" destOrd="0" presId="urn:microsoft.com/office/officeart/2005/8/layout/cycle2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C02C2DC0-74C4-1648-A054-16FA2A347392}" type="presOf" srcId="{189E3011-163C-C54B-ACCE-8E4D9C02C796}" destId="{1FAFEE18-408A-2C43-B810-22D90074176F}" srcOrd="1" destOrd="0" presId="urn:microsoft.com/office/officeart/2005/8/layout/cycle2"/>
    <dgm:cxn modelId="{6F6DCB77-79CC-FD43-AA94-459020D62791}" type="presOf" srcId="{7BF00CD5-319C-8C4A-A504-AED6237D0E60}" destId="{1301C18C-3080-3F46-9DD1-6CC9D5E736AF}" srcOrd="1" destOrd="0" presId="urn:microsoft.com/office/officeart/2005/8/layout/cycle2"/>
    <dgm:cxn modelId="{85BAEB34-B5AB-4F40-BDE3-6B416898AE7B}" type="presOf" srcId="{D0FA3E7E-C64C-9047-A027-A81539CECA1D}" destId="{91D77762-1CC5-5848-BCEC-BD43F1D26A93}" srcOrd="0" destOrd="0" presId="urn:microsoft.com/office/officeart/2005/8/layout/cycle2"/>
    <dgm:cxn modelId="{F9842214-7B49-B44E-BF0E-71011DE36A26}" type="presOf" srcId="{6E9A3250-CD5F-FE44-AD77-3A40F28A2D1D}" destId="{8929E254-B915-3042-998D-49BC1DC9F0BD}" srcOrd="0" destOrd="0" presId="urn:microsoft.com/office/officeart/2005/8/layout/cycle2"/>
    <dgm:cxn modelId="{5678E05C-2D44-984C-B212-183179B1D6DC}" type="presOf" srcId="{99725923-415C-B041-8FC0-76ED40213CEF}" destId="{F42B02DD-30D1-1D4D-84DA-931B5534937B}" srcOrd="0" destOrd="0" presId="urn:microsoft.com/office/officeart/2005/8/layout/cycle2"/>
    <dgm:cxn modelId="{288AB62B-4322-1540-9B54-596152152758}" type="presOf" srcId="{3C709F35-9339-AA47-BC37-98EC2A18AF07}" destId="{9BB1A111-3181-C543-9B50-3901352888A6}" srcOrd="0" destOrd="0" presId="urn:microsoft.com/office/officeart/2005/8/layout/cycle2"/>
    <dgm:cxn modelId="{8D3B91BF-0638-D946-ABD7-65E13DC85168}" type="presOf" srcId="{42567E1C-B120-194C-937C-E59F61D9D5F2}" destId="{1659731A-1856-9A41-B121-F116620007B1}" srcOrd="1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7C25298C-A040-E043-8DEB-F819E972DB78}" type="presParOf" srcId="{9BB1A111-3181-C543-9B50-3901352888A6}" destId="{1AE5DEF3-36A5-BB4C-8EE6-86153F20C3E3}" srcOrd="0" destOrd="0" presId="urn:microsoft.com/office/officeart/2005/8/layout/cycle2"/>
    <dgm:cxn modelId="{782A542B-2A84-1042-A2CD-0A2B003D8212}" type="presParOf" srcId="{9BB1A111-3181-C543-9B50-3901352888A6}" destId="{6C78CA37-DBC3-1B41-B436-C96C77911048}" srcOrd="1" destOrd="0" presId="urn:microsoft.com/office/officeart/2005/8/layout/cycle2"/>
    <dgm:cxn modelId="{6D168132-2B7B-C842-9F69-F380D01E8371}" type="presParOf" srcId="{6C78CA37-DBC3-1B41-B436-C96C77911048}" destId="{91EE4BDB-F4AC-4B49-993D-D674830E4BA7}" srcOrd="0" destOrd="0" presId="urn:microsoft.com/office/officeart/2005/8/layout/cycle2"/>
    <dgm:cxn modelId="{7EC28DCD-A103-0945-B635-042212FDBACB}" type="presParOf" srcId="{9BB1A111-3181-C543-9B50-3901352888A6}" destId="{F42B02DD-30D1-1D4D-84DA-931B5534937B}" srcOrd="2" destOrd="0" presId="urn:microsoft.com/office/officeart/2005/8/layout/cycle2"/>
    <dgm:cxn modelId="{2AA58DAB-60F6-FD42-9C44-E74F91D3897C}" type="presParOf" srcId="{9BB1A111-3181-C543-9B50-3901352888A6}" destId="{97789C2C-1807-CA46-9999-02CE0B3637DD}" srcOrd="3" destOrd="0" presId="urn:microsoft.com/office/officeart/2005/8/layout/cycle2"/>
    <dgm:cxn modelId="{6C0AA5F0-50E6-DD4A-8BA4-6ADA17C35A86}" type="presParOf" srcId="{97789C2C-1807-CA46-9999-02CE0B3637DD}" destId="{1659731A-1856-9A41-B121-F116620007B1}" srcOrd="0" destOrd="0" presId="urn:microsoft.com/office/officeart/2005/8/layout/cycle2"/>
    <dgm:cxn modelId="{7F75623F-AE69-3A46-8E85-4D22C31E1C24}" type="presParOf" srcId="{9BB1A111-3181-C543-9B50-3901352888A6}" destId="{ED726972-2960-EE45-BBFF-B6E3D8B8CB06}" srcOrd="4" destOrd="0" presId="urn:microsoft.com/office/officeart/2005/8/layout/cycle2"/>
    <dgm:cxn modelId="{62312668-FC16-5F47-9EA7-1BEEBB52745A}" type="presParOf" srcId="{9BB1A111-3181-C543-9B50-3901352888A6}" destId="{DC2ABA26-45CC-3643-A479-8B552F7A4E75}" srcOrd="5" destOrd="0" presId="urn:microsoft.com/office/officeart/2005/8/layout/cycle2"/>
    <dgm:cxn modelId="{72468586-7A4E-F74F-BB7B-016FF6613D2B}" type="presParOf" srcId="{DC2ABA26-45CC-3643-A479-8B552F7A4E75}" destId="{1FAFEE18-408A-2C43-B810-22D90074176F}" srcOrd="0" destOrd="0" presId="urn:microsoft.com/office/officeart/2005/8/layout/cycle2"/>
    <dgm:cxn modelId="{7E08B92E-8440-F54D-8733-10D175B77C9A}" type="presParOf" srcId="{9BB1A111-3181-C543-9B50-3901352888A6}" destId="{24F41BC4-F8FD-6042-8DCB-20795EA9F20F}" srcOrd="6" destOrd="0" presId="urn:microsoft.com/office/officeart/2005/8/layout/cycle2"/>
    <dgm:cxn modelId="{F5C95A41-BACD-0C41-B771-3A0D8ADFDB21}" type="presParOf" srcId="{9BB1A111-3181-C543-9B50-3901352888A6}" destId="{62BFF651-7685-5A49-8C57-E3428B841A18}" srcOrd="7" destOrd="0" presId="urn:microsoft.com/office/officeart/2005/8/layout/cycle2"/>
    <dgm:cxn modelId="{40395A1A-E356-F84A-9B3B-D5F53B0C508F}" type="presParOf" srcId="{62BFF651-7685-5A49-8C57-E3428B841A18}" destId="{72B53BC7-E996-0842-AA58-D3BDFAD8ED7A}" srcOrd="0" destOrd="0" presId="urn:microsoft.com/office/officeart/2005/8/layout/cycle2"/>
    <dgm:cxn modelId="{F21FD2E4-2353-9D41-BB2F-F516CCB24045}" type="presParOf" srcId="{9BB1A111-3181-C543-9B50-3901352888A6}" destId="{8929E254-B915-3042-998D-49BC1DC9F0BD}" srcOrd="8" destOrd="0" presId="urn:microsoft.com/office/officeart/2005/8/layout/cycle2"/>
    <dgm:cxn modelId="{0C422818-F4C9-C940-B05C-0B28B7B29B62}" type="presParOf" srcId="{9BB1A111-3181-C543-9B50-3901352888A6}" destId="{91D77762-1CC5-5848-BCEC-BD43F1D26A93}" srcOrd="9" destOrd="0" presId="urn:microsoft.com/office/officeart/2005/8/layout/cycle2"/>
    <dgm:cxn modelId="{FFE93FE9-70BD-3744-8B7E-4594466AAEB4}" type="presParOf" srcId="{91D77762-1CC5-5848-BCEC-BD43F1D26A93}" destId="{94C6C9D5-93CA-B544-9ACA-014A6107A28C}" srcOrd="0" destOrd="0" presId="urn:microsoft.com/office/officeart/2005/8/layout/cycle2"/>
    <dgm:cxn modelId="{CA8A50D8-D513-DF4E-BE2D-6692498614A0}" type="presParOf" srcId="{9BB1A111-3181-C543-9B50-3901352888A6}" destId="{DB70B080-BCD0-4745-8C64-157C857F1716}" srcOrd="10" destOrd="0" presId="urn:microsoft.com/office/officeart/2005/8/layout/cycle2"/>
    <dgm:cxn modelId="{BF187F3B-B084-3A45-A8B5-9119ABAC7E46}" type="presParOf" srcId="{9BB1A111-3181-C543-9B50-3901352888A6}" destId="{FAB0189E-062B-604B-A80F-108EE8A67A29}" srcOrd="11" destOrd="0" presId="urn:microsoft.com/office/officeart/2005/8/layout/cycle2"/>
    <dgm:cxn modelId="{A2AB4E88-5158-904E-824A-2763F3FE4D3D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Causative agent </a:t>
          </a:r>
          <a:endParaRPr lang="en-US" dirty="0">
            <a:solidFill>
              <a:srgbClr val="FFFF00"/>
            </a:solidFill>
          </a:endParaRPr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 custRadScaleRad="100415" custRadScaleInc="141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EEA1C56B-432C-574A-B791-D7432BA9FA15}" type="presOf" srcId="{0BAA46BF-5C92-5C42-A11A-005DA179DE88}" destId="{1AE5DEF3-36A5-BB4C-8EE6-86153F20C3E3}" srcOrd="0" destOrd="0" presId="urn:microsoft.com/office/officeart/2005/8/layout/cycle2"/>
    <dgm:cxn modelId="{E08EEA1A-D67F-E64B-91AA-B1B7AE9BBD43}" type="presOf" srcId="{96AA7BD8-E66B-484B-AAF1-84ADBCFC41E8}" destId="{DB70B080-BCD0-4745-8C64-157C857F1716}" srcOrd="0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A080B877-44AF-BB44-8A2A-D03D7FAE8429}" type="presOf" srcId="{189E3011-163C-C54B-ACCE-8E4D9C02C796}" destId="{DC2ABA26-45CC-3643-A479-8B552F7A4E75}" srcOrd="0" destOrd="0" presId="urn:microsoft.com/office/officeart/2005/8/layout/cycle2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D8F76172-49DA-5B4B-960A-BED9065813D5}" type="presOf" srcId="{D2CF60CB-5E3A-004A-A620-9D840E5F5543}" destId="{ED726972-2960-EE45-BBFF-B6E3D8B8CB06}" srcOrd="0" destOrd="0" presId="urn:microsoft.com/office/officeart/2005/8/layout/cycle2"/>
    <dgm:cxn modelId="{79D3E91D-C13C-4746-A169-FB82BA66BDB4}" type="presOf" srcId="{189E3011-163C-C54B-ACCE-8E4D9C02C796}" destId="{1FAFEE18-408A-2C43-B810-22D90074176F}" srcOrd="1" destOrd="0" presId="urn:microsoft.com/office/officeart/2005/8/layout/cycle2"/>
    <dgm:cxn modelId="{C085100C-91A0-A04A-B624-4B50E0014E39}" type="presOf" srcId="{D0FA3E7E-C64C-9047-A027-A81539CECA1D}" destId="{94C6C9D5-93CA-B544-9ACA-014A6107A28C}" srcOrd="1" destOrd="0" presId="urn:microsoft.com/office/officeart/2005/8/layout/cycle2"/>
    <dgm:cxn modelId="{5758AB46-5786-294D-855C-64A510F44A35}" type="presOf" srcId="{2A15A818-2436-FC4A-AC1C-932E5AD610E2}" destId="{24F41BC4-F8FD-6042-8DCB-20795EA9F20F}" srcOrd="0" destOrd="0" presId="urn:microsoft.com/office/officeart/2005/8/layout/cycle2"/>
    <dgm:cxn modelId="{AE823910-B300-334E-AC6F-C4F9319FB3DA}" type="presOf" srcId="{E204F73E-1D80-EC47-80B6-56C6DA8ABAC7}" destId="{91EE4BDB-F4AC-4B49-993D-D674830E4BA7}" srcOrd="1" destOrd="0" presId="urn:microsoft.com/office/officeart/2005/8/layout/cycle2"/>
    <dgm:cxn modelId="{F87CAF72-FC64-6345-AB02-DB18E0C07EF3}" type="presOf" srcId="{1791FCD9-B317-EB43-AF4C-CEC2974448CC}" destId="{62BFF651-7685-5A49-8C57-E3428B841A18}" srcOrd="0" destOrd="0" presId="urn:microsoft.com/office/officeart/2005/8/layout/cycle2"/>
    <dgm:cxn modelId="{01A5B812-921B-8B4B-A12C-51164DF34EDB}" type="presOf" srcId="{D0FA3E7E-C64C-9047-A027-A81539CECA1D}" destId="{91D77762-1CC5-5848-BCEC-BD43F1D26A93}" srcOrd="0" destOrd="0" presId="urn:microsoft.com/office/officeart/2005/8/layout/cycle2"/>
    <dgm:cxn modelId="{26F48721-F553-9142-A85F-0795F8233C25}" type="presOf" srcId="{E204F73E-1D80-EC47-80B6-56C6DA8ABAC7}" destId="{6C78CA37-DBC3-1B41-B436-C96C77911048}" srcOrd="0" destOrd="0" presId="urn:microsoft.com/office/officeart/2005/8/layout/cycle2"/>
    <dgm:cxn modelId="{289C4075-01D8-A445-B344-57BBC2AA1E55}" type="presOf" srcId="{3C709F35-9339-AA47-BC37-98EC2A18AF07}" destId="{9BB1A111-3181-C543-9B50-3901352888A6}" srcOrd="0" destOrd="0" presId="urn:microsoft.com/office/officeart/2005/8/layout/cycle2"/>
    <dgm:cxn modelId="{3C583B9D-E166-9E44-98F3-3EF64A598DCB}" type="presOf" srcId="{7BF00CD5-319C-8C4A-A504-AED6237D0E60}" destId="{1301C18C-3080-3F46-9DD1-6CC9D5E736AF}" srcOrd="1" destOrd="0" presId="urn:microsoft.com/office/officeart/2005/8/layout/cycle2"/>
    <dgm:cxn modelId="{600BC7A2-0B1F-2B47-9E2F-9943E9A54E41}" type="presOf" srcId="{42567E1C-B120-194C-937C-E59F61D9D5F2}" destId="{1659731A-1856-9A41-B121-F116620007B1}" srcOrd="1" destOrd="0" presId="urn:microsoft.com/office/officeart/2005/8/layout/cycle2"/>
    <dgm:cxn modelId="{A113B03B-1CFB-F246-89C0-CFA863C7255E}" type="presOf" srcId="{7BF00CD5-319C-8C4A-A504-AED6237D0E60}" destId="{FAB0189E-062B-604B-A80F-108EE8A67A29}" srcOrd="0" destOrd="0" presId="urn:microsoft.com/office/officeart/2005/8/layout/cycle2"/>
    <dgm:cxn modelId="{BC521BAC-9E70-3D4B-873B-4BF277E366E6}" type="presOf" srcId="{1791FCD9-B317-EB43-AF4C-CEC2974448CC}" destId="{72B53BC7-E996-0842-AA58-D3BDFAD8ED7A}" srcOrd="1" destOrd="0" presId="urn:microsoft.com/office/officeart/2005/8/layout/cycle2"/>
    <dgm:cxn modelId="{357E6359-794C-7D48-9F9B-9BC7979BF7B0}" type="presOf" srcId="{99725923-415C-B041-8FC0-76ED40213CEF}" destId="{F42B02DD-30D1-1D4D-84DA-931B5534937B}" srcOrd="0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D2676085-0FB8-244B-9212-D3EE33B9D277}" type="presOf" srcId="{6E9A3250-CD5F-FE44-AD77-3A40F28A2D1D}" destId="{8929E254-B915-3042-998D-49BC1DC9F0BD}" srcOrd="0" destOrd="0" presId="urn:microsoft.com/office/officeart/2005/8/layout/cycle2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C6E546DD-6614-6342-A134-50FEE3F8ED5E}" type="presOf" srcId="{42567E1C-B120-194C-937C-E59F61D9D5F2}" destId="{97789C2C-1807-CA46-9999-02CE0B3637DD}" srcOrd="0" destOrd="0" presId="urn:microsoft.com/office/officeart/2005/8/layout/cycle2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E685C5CF-239D-9848-9F55-E48CFC2A0B55}" type="presParOf" srcId="{9BB1A111-3181-C543-9B50-3901352888A6}" destId="{1AE5DEF3-36A5-BB4C-8EE6-86153F20C3E3}" srcOrd="0" destOrd="0" presId="urn:microsoft.com/office/officeart/2005/8/layout/cycle2"/>
    <dgm:cxn modelId="{B12FAEC2-279B-EB45-8A6C-CC2E2D4D6548}" type="presParOf" srcId="{9BB1A111-3181-C543-9B50-3901352888A6}" destId="{6C78CA37-DBC3-1B41-B436-C96C77911048}" srcOrd="1" destOrd="0" presId="urn:microsoft.com/office/officeart/2005/8/layout/cycle2"/>
    <dgm:cxn modelId="{3EF0A7FF-BA1A-6E43-8B62-399D4C1ABC73}" type="presParOf" srcId="{6C78CA37-DBC3-1B41-B436-C96C77911048}" destId="{91EE4BDB-F4AC-4B49-993D-D674830E4BA7}" srcOrd="0" destOrd="0" presId="urn:microsoft.com/office/officeart/2005/8/layout/cycle2"/>
    <dgm:cxn modelId="{15CB7FF3-3A78-4B4F-B749-B46BB11B6F6D}" type="presParOf" srcId="{9BB1A111-3181-C543-9B50-3901352888A6}" destId="{F42B02DD-30D1-1D4D-84DA-931B5534937B}" srcOrd="2" destOrd="0" presId="urn:microsoft.com/office/officeart/2005/8/layout/cycle2"/>
    <dgm:cxn modelId="{787DBC65-8660-9F4C-BE41-AE947056781C}" type="presParOf" srcId="{9BB1A111-3181-C543-9B50-3901352888A6}" destId="{97789C2C-1807-CA46-9999-02CE0B3637DD}" srcOrd="3" destOrd="0" presId="urn:microsoft.com/office/officeart/2005/8/layout/cycle2"/>
    <dgm:cxn modelId="{5B29A570-2FD6-C64E-8ACD-36D99127F136}" type="presParOf" srcId="{97789C2C-1807-CA46-9999-02CE0B3637DD}" destId="{1659731A-1856-9A41-B121-F116620007B1}" srcOrd="0" destOrd="0" presId="urn:microsoft.com/office/officeart/2005/8/layout/cycle2"/>
    <dgm:cxn modelId="{5DC4EA19-46F9-5549-BE34-985CB21DD3D2}" type="presParOf" srcId="{9BB1A111-3181-C543-9B50-3901352888A6}" destId="{ED726972-2960-EE45-BBFF-B6E3D8B8CB06}" srcOrd="4" destOrd="0" presId="urn:microsoft.com/office/officeart/2005/8/layout/cycle2"/>
    <dgm:cxn modelId="{73056F82-B173-F145-BFAB-8438B1F564EA}" type="presParOf" srcId="{9BB1A111-3181-C543-9B50-3901352888A6}" destId="{DC2ABA26-45CC-3643-A479-8B552F7A4E75}" srcOrd="5" destOrd="0" presId="urn:microsoft.com/office/officeart/2005/8/layout/cycle2"/>
    <dgm:cxn modelId="{5D1F9E1C-BD78-1442-9AF1-BF413DC47B76}" type="presParOf" srcId="{DC2ABA26-45CC-3643-A479-8B552F7A4E75}" destId="{1FAFEE18-408A-2C43-B810-22D90074176F}" srcOrd="0" destOrd="0" presId="urn:microsoft.com/office/officeart/2005/8/layout/cycle2"/>
    <dgm:cxn modelId="{72B47AC7-BF0F-8A43-A6B6-430D9C7A4839}" type="presParOf" srcId="{9BB1A111-3181-C543-9B50-3901352888A6}" destId="{24F41BC4-F8FD-6042-8DCB-20795EA9F20F}" srcOrd="6" destOrd="0" presId="urn:microsoft.com/office/officeart/2005/8/layout/cycle2"/>
    <dgm:cxn modelId="{6A119445-9ACB-3847-A6C6-1D4B9045D1E3}" type="presParOf" srcId="{9BB1A111-3181-C543-9B50-3901352888A6}" destId="{62BFF651-7685-5A49-8C57-E3428B841A18}" srcOrd="7" destOrd="0" presId="urn:microsoft.com/office/officeart/2005/8/layout/cycle2"/>
    <dgm:cxn modelId="{E0C72F5F-0DB9-F346-A909-9EBAA0E4A5AD}" type="presParOf" srcId="{62BFF651-7685-5A49-8C57-E3428B841A18}" destId="{72B53BC7-E996-0842-AA58-D3BDFAD8ED7A}" srcOrd="0" destOrd="0" presId="urn:microsoft.com/office/officeart/2005/8/layout/cycle2"/>
    <dgm:cxn modelId="{4244CE59-EBA6-324E-BEAC-E09BF613E5D6}" type="presParOf" srcId="{9BB1A111-3181-C543-9B50-3901352888A6}" destId="{8929E254-B915-3042-998D-49BC1DC9F0BD}" srcOrd="8" destOrd="0" presId="urn:microsoft.com/office/officeart/2005/8/layout/cycle2"/>
    <dgm:cxn modelId="{85AA38E5-E048-4642-853F-3ACBC4CC8640}" type="presParOf" srcId="{9BB1A111-3181-C543-9B50-3901352888A6}" destId="{91D77762-1CC5-5848-BCEC-BD43F1D26A93}" srcOrd="9" destOrd="0" presId="urn:microsoft.com/office/officeart/2005/8/layout/cycle2"/>
    <dgm:cxn modelId="{644178A8-A818-5E46-8A26-49285B474DDF}" type="presParOf" srcId="{91D77762-1CC5-5848-BCEC-BD43F1D26A93}" destId="{94C6C9D5-93CA-B544-9ACA-014A6107A28C}" srcOrd="0" destOrd="0" presId="urn:microsoft.com/office/officeart/2005/8/layout/cycle2"/>
    <dgm:cxn modelId="{47A3F5CD-9446-F042-928C-ABE4F9449E81}" type="presParOf" srcId="{9BB1A111-3181-C543-9B50-3901352888A6}" destId="{DB70B080-BCD0-4745-8C64-157C857F1716}" srcOrd="10" destOrd="0" presId="urn:microsoft.com/office/officeart/2005/8/layout/cycle2"/>
    <dgm:cxn modelId="{8E0F21A3-E851-E84F-869E-456A3BC959AA}" type="presParOf" srcId="{9BB1A111-3181-C543-9B50-3901352888A6}" destId="{FAB0189E-062B-604B-A80F-108EE8A67A29}" srcOrd="11" destOrd="0" presId="urn:microsoft.com/office/officeart/2005/8/layout/cycle2"/>
    <dgm:cxn modelId="{0ABB177E-F4D7-8546-9FAC-C8A6E29CFBDD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Reservoir</a:t>
          </a:r>
          <a:endParaRPr lang="en-US" dirty="0">
            <a:solidFill>
              <a:srgbClr val="FFFF00"/>
            </a:solidFill>
          </a:endParaRPr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A5FA5DEE-5A35-2C47-938B-219624F4C345}" type="presOf" srcId="{E204F73E-1D80-EC47-80B6-56C6DA8ABAC7}" destId="{6C78CA37-DBC3-1B41-B436-C96C77911048}" srcOrd="0" destOrd="0" presId="urn:microsoft.com/office/officeart/2005/8/layout/cycle2"/>
    <dgm:cxn modelId="{4A3C6D97-207B-5944-93AB-E26DFB1C6E6C}" type="presOf" srcId="{1791FCD9-B317-EB43-AF4C-CEC2974448CC}" destId="{72B53BC7-E996-0842-AA58-D3BDFAD8ED7A}" srcOrd="1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E49E7E48-D513-EF46-9892-E9903186FFDA}" type="presOf" srcId="{42567E1C-B120-194C-937C-E59F61D9D5F2}" destId="{1659731A-1856-9A41-B121-F116620007B1}" srcOrd="1" destOrd="0" presId="urn:microsoft.com/office/officeart/2005/8/layout/cycle2"/>
    <dgm:cxn modelId="{AF821BB0-D3E9-484E-B43A-7DCF61953B3C}" type="presOf" srcId="{D0FA3E7E-C64C-9047-A027-A81539CECA1D}" destId="{91D77762-1CC5-5848-BCEC-BD43F1D26A93}" srcOrd="0" destOrd="0" presId="urn:microsoft.com/office/officeart/2005/8/layout/cycle2"/>
    <dgm:cxn modelId="{402E33E4-A810-B845-9CAE-C56A25454631}" type="presOf" srcId="{7BF00CD5-319C-8C4A-A504-AED6237D0E60}" destId="{1301C18C-3080-3F46-9DD1-6CC9D5E736AF}" srcOrd="1" destOrd="0" presId="urn:microsoft.com/office/officeart/2005/8/layout/cycle2"/>
    <dgm:cxn modelId="{56BFE36C-82F2-1746-BDBD-C839355C8496}" type="presOf" srcId="{189E3011-163C-C54B-ACCE-8E4D9C02C796}" destId="{DC2ABA26-45CC-3643-A479-8B552F7A4E75}" srcOrd="0" destOrd="0" presId="urn:microsoft.com/office/officeart/2005/8/layout/cycle2"/>
    <dgm:cxn modelId="{58E8BD9D-811C-A34D-82DE-1FF74196DBEF}" type="presOf" srcId="{1791FCD9-B317-EB43-AF4C-CEC2974448CC}" destId="{62BFF651-7685-5A49-8C57-E3428B841A18}" srcOrd="0" destOrd="0" presId="urn:microsoft.com/office/officeart/2005/8/layout/cycle2"/>
    <dgm:cxn modelId="{3B77AAE4-2B13-2346-BDA6-42AFFB2E5DDD}" type="presOf" srcId="{6E9A3250-CD5F-FE44-AD77-3A40F28A2D1D}" destId="{8929E254-B915-3042-998D-49BC1DC9F0BD}" srcOrd="0" destOrd="0" presId="urn:microsoft.com/office/officeart/2005/8/layout/cycle2"/>
    <dgm:cxn modelId="{8601813A-8541-D843-B346-D2DDBF924FCF}" type="presOf" srcId="{189E3011-163C-C54B-ACCE-8E4D9C02C796}" destId="{1FAFEE18-408A-2C43-B810-22D90074176F}" srcOrd="1" destOrd="0" presId="urn:microsoft.com/office/officeart/2005/8/layout/cycle2"/>
    <dgm:cxn modelId="{A9E2F5B0-DAC6-0849-9282-56EF2790BE3F}" type="presOf" srcId="{7BF00CD5-319C-8C4A-A504-AED6237D0E60}" destId="{FAB0189E-062B-604B-A80F-108EE8A67A29}" srcOrd="0" destOrd="0" presId="urn:microsoft.com/office/officeart/2005/8/layout/cycle2"/>
    <dgm:cxn modelId="{3C5EA261-8D5F-B949-973F-3026BBFEB362}" type="presOf" srcId="{3C709F35-9339-AA47-BC37-98EC2A18AF07}" destId="{9BB1A111-3181-C543-9B50-3901352888A6}" srcOrd="0" destOrd="0" presId="urn:microsoft.com/office/officeart/2005/8/layout/cycle2"/>
    <dgm:cxn modelId="{23A809EE-2C17-3441-9515-6BFA4927E4EA}" type="presOf" srcId="{99725923-415C-B041-8FC0-76ED40213CEF}" destId="{F42B02DD-30D1-1D4D-84DA-931B5534937B}" srcOrd="0" destOrd="0" presId="urn:microsoft.com/office/officeart/2005/8/layout/cycle2"/>
    <dgm:cxn modelId="{73F931F8-FB8E-214A-AAE8-547BB6D6AF9B}" type="presOf" srcId="{E204F73E-1D80-EC47-80B6-56C6DA8ABAC7}" destId="{91EE4BDB-F4AC-4B49-993D-D674830E4BA7}" srcOrd="1" destOrd="0" presId="urn:microsoft.com/office/officeart/2005/8/layout/cycle2"/>
    <dgm:cxn modelId="{6DCB0500-3ADF-4C48-AF18-21459263CC6A}" type="presOf" srcId="{42567E1C-B120-194C-937C-E59F61D9D5F2}" destId="{97789C2C-1807-CA46-9999-02CE0B3637DD}" srcOrd="0" destOrd="0" presId="urn:microsoft.com/office/officeart/2005/8/layout/cycle2"/>
    <dgm:cxn modelId="{F262A091-28B2-C64F-956E-0E9CCF2079AB}" type="presOf" srcId="{0BAA46BF-5C92-5C42-A11A-005DA179DE88}" destId="{1AE5DEF3-36A5-BB4C-8EE6-86153F20C3E3}" srcOrd="0" destOrd="0" presId="urn:microsoft.com/office/officeart/2005/8/layout/cycle2"/>
    <dgm:cxn modelId="{A381C966-EFD4-7242-AB0E-8ACBD3EE067B}" type="presOf" srcId="{D2CF60CB-5E3A-004A-A620-9D840E5F5543}" destId="{ED726972-2960-EE45-BBFF-B6E3D8B8CB06}" srcOrd="0" destOrd="0" presId="urn:microsoft.com/office/officeart/2005/8/layout/cycle2"/>
    <dgm:cxn modelId="{559D58F2-974D-BD43-97DE-1E3162FE7ABF}" type="presOf" srcId="{2A15A818-2436-FC4A-AC1C-932E5AD610E2}" destId="{24F41BC4-F8FD-6042-8DCB-20795EA9F20F}" srcOrd="0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AC449B73-B5EB-CE4B-8537-ABA7616A9571}" type="presOf" srcId="{96AA7BD8-E66B-484B-AAF1-84ADBCFC41E8}" destId="{DB70B080-BCD0-4745-8C64-157C857F1716}" srcOrd="0" destOrd="0" presId="urn:microsoft.com/office/officeart/2005/8/layout/cycle2"/>
    <dgm:cxn modelId="{FC1CCE94-2FE4-424B-A80C-026533BE7530}" type="presOf" srcId="{D0FA3E7E-C64C-9047-A027-A81539CECA1D}" destId="{94C6C9D5-93CA-B544-9ACA-014A6107A28C}" srcOrd="1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4925E43A-6F49-B740-88BC-7E003C761A94}" type="presParOf" srcId="{9BB1A111-3181-C543-9B50-3901352888A6}" destId="{1AE5DEF3-36A5-BB4C-8EE6-86153F20C3E3}" srcOrd="0" destOrd="0" presId="urn:microsoft.com/office/officeart/2005/8/layout/cycle2"/>
    <dgm:cxn modelId="{4902F22D-BB9E-8842-9376-0FEB274DF7C3}" type="presParOf" srcId="{9BB1A111-3181-C543-9B50-3901352888A6}" destId="{6C78CA37-DBC3-1B41-B436-C96C77911048}" srcOrd="1" destOrd="0" presId="urn:microsoft.com/office/officeart/2005/8/layout/cycle2"/>
    <dgm:cxn modelId="{4ED0DE80-180F-8A42-BA47-3A0C68A03C78}" type="presParOf" srcId="{6C78CA37-DBC3-1B41-B436-C96C77911048}" destId="{91EE4BDB-F4AC-4B49-993D-D674830E4BA7}" srcOrd="0" destOrd="0" presId="urn:microsoft.com/office/officeart/2005/8/layout/cycle2"/>
    <dgm:cxn modelId="{18291598-A63A-9D4E-8388-66883AFFDD55}" type="presParOf" srcId="{9BB1A111-3181-C543-9B50-3901352888A6}" destId="{F42B02DD-30D1-1D4D-84DA-931B5534937B}" srcOrd="2" destOrd="0" presId="urn:microsoft.com/office/officeart/2005/8/layout/cycle2"/>
    <dgm:cxn modelId="{70BBA7C9-C4A7-F640-BA36-785655540C91}" type="presParOf" srcId="{9BB1A111-3181-C543-9B50-3901352888A6}" destId="{97789C2C-1807-CA46-9999-02CE0B3637DD}" srcOrd="3" destOrd="0" presId="urn:microsoft.com/office/officeart/2005/8/layout/cycle2"/>
    <dgm:cxn modelId="{7CBC482F-B66C-F84C-8FBE-8B91A2114D95}" type="presParOf" srcId="{97789C2C-1807-CA46-9999-02CE0B3637DD}" destId="{1659731A-1856-9A41-B121-F116620007B1}" srcOrd="0" destOrd="0" presId="urn:microsoft.com/office/officeart/2005/8/layout/cycle2"/>
    <dgm:cxn modelId="{B1530E9D-31B5-5940-8379-460F84BD35DF}" type="presParOf" srcId="{9BB1A111-3181-C543-9B50-3901352888A6}" destId="{ED726972-2960-EE45-BBFF-B6E3D8B8CB06}" srcOrd="4" destOrd="0" presId="urn:microsoft.com/office/officeart/2005/8/layout/cycle2"/>
    <dgm:cxn modelId="{6A620536-6401-F248-81BA-42C8A0C7B2B5}" type="presParOf" srcId="{9BB1A111-3181-C543-9B50-3901352888A6}" destId="{DC2ABA26-45CC-3643-A479-8B552F7A4E75}" srcOrd="5" destOrd="0" presId="urn:microsoft.com/office/officeart/2005/8/layout/cycle2"/>
    <dgm:cxn modelId="{44A038AB-0DAD-2942-985D-DEB05E2FDD30}" type="presParOf" srcId="{DC2ABA26-45CC-3643-A479-8B552F7A4E75}" destId="{1FAFEE18-408A-2C43-B810-22D90074176F}" srcOrd="0" destOrd="0" presId="urn:microsoft.com/office/officeart/2005/8/layout/cycle2"/>
    <dgm:cxn modelId="{724FAE94-76C3-4742-B86C-101FB9A17AA5}" type="presParOf" srcId="{9BB1A111-3181-C543-9B50-3901352888A6}" destId="{24F41BC4-F8FD-6042-8DCB-20795EA9F20F}" srcOrd="6" destOrd="0" presId="urn:microsoft.com/office/officeart/2005/8/layout/cycle2"/>
    <dgm:cxn modelId="{351CCA71-721D-CA42-B4F7-B4A8503AD0D9}" type="presParOf" srcId="{9BB1A111-3181-C543-9B50-3901352888A6}" destId="{62BFF651-7685-5A49-8C57-E3428B841A18}" srcOrd="7" destOrd="0" presId="urn:microsoft.com/office/officeart/2005/8/layout/cycle2"/>
    <dgm:cxn modelId="{E02B6EB3-1258-994A-BBEA-AE3C06145402}" type="presParOf" srcId="{62BFF651-7685-5A49-8C57-E3428B841A18}" destId="{72B53BC7-E996-0842-AA58-D3BDFAD8ED7A}" srcOrd="0" destOrd="0" presId="urn:microsoft.com/office/officeart/2005/8/layout/cycle2"/>
    <dgm:cxn modelId="{F6894D7B-92E8-FE43-B005-8C6D121F49E9}" type="presParOf" srcId="{9BB1A111-3181-C543-9B50-3901352888A6}" destId="{8929E254-B915-3042-998D-49BC1DC9F0BD}" srcOrd="8" destOrd="0" presId="urn:microsoft.com/office/officeart/2005/8/layout/cycle2"/>
    <dgm:cxn modelId="{A9B09162-E71F-F745-9595-F27D3FA9A8F3}" type="presParOf" srcId="{9BB1A111-3181-C543-9B50-3901352888A6}" destId="{91D77762-1CC5-5848-BCEC-BD43F1D26A93}" srcOrd="9" destOrd="0" presId="urn:microsoft.com/office/officeart/2005/8/layout/cycle2"/>
    <dgm:cxn modelId="{9FFD9F00-E9CC-6840-AA5F-67A172B7D3BF}" type="presParOf" srcId="{91D77762-1CC5-5848-BCEC-BD43F1D26A93}" destId="{94C6C9D5-93CA-B544-9ACA-014A6107A28C}" srcOrd="0" destOrd="0" presId="urn:microsoft.com/office/officeart/2005/8/layout/cycle2"/>
    <dgm:cxn modelId="{7E8BB2E7-E7F5-5840-B9A8-81834CD4B6F2}" type="presParOf" srcId="{9BB1A111-3181-C543-9B50-3901352888A6}" destId="{DB70B080-BCD0-4745-8C64-157C857F1716}" srcOrd="10" destOrd="0" presId="urn:microsoft.com/office/officeart/2005/8/layout/cycle2"/>
    <dgm:cxn modelId="{E5F9C5A5-72AB-B744-AE0C-857416E8E517}" type="presParOf" srcId="{9BB1A111-3181-C543-9B50-3901352888A6}" destId="{FAB0189E-062B-604B-A80F-108EE8A67A29}" srcOrd="11" destOrd="0" presId="urn:microsoft.com/office/officeart/2005/8/layout/cycle2"/>
    <dgm:cxn modelId="{9D3C0683-7098-F246-BC82-90DAF73F1C1C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200" dirty="0" smtClean="0">
              <a:solidFill>
                <a:srgbClr val="FFFF00"/>
              </a:solidFill>
            </a:rPr>
            <a:t>Portal of exit</a:t>
          </a:r>
          <a:endParaRPr lang="en-US" sz="2200" dirty="0">
            <a:solidFill>
              <a:srgbClr val="FFFF00"/>
            </a:solidFill>
          </a:endParaRPr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956274D7-A70F-7344-B41C-205A747C0216}" type="presOf" srcId="{7BF00CD5-319C-8C4A-A504-AED6237D0E60}" destId="{1301C18C-3080-3F46-9DD1-6CC9D5E736AF}" srcOrd="1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AEB55B7A-D788-0842-A5A5-A135B94AB3AB}" type="presOf" srcId="{1791FCD9-B317-EB43-AF4C-CEC2974448CC}" destId="{62BFF651-7685-5A49-8C57-E3428B841A18}" srcOrd="0" destOrd="0" presId="urn:microsoft.com/office/officeart/2005/8/layout/cycle2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A6F23259-32F2-B04D-8BAD-EBD853B50734}" type="presOf" srcId="{3C709F35-9339-AA47-BC37-98EC2A18AF07}" destId="{9BB1A111-3181-C543-9B50-3901352888A6}" srcOrd="0" destOrd="0" presId="urn:microsoft.com/office/officeart/2005/8/layout/cycle2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2CE7B2E9-4BEA-4942-BA60-FA2D9AAD2271}" type="presOf" srcId="{1791FCD9-B317-EB43-AF4C-CEC2974448CC}" destId="{72B53BC7-E996-0842-AA58-D3BDFAD8ED7A}" srcOrd="1" destOrd="0" presId="urn:microsoft.com/office/officeart/2005/8/layout/cycle2"/>
    <dgm:cxn modelId="{52AB4683-849B-A34D-A294-668FD071A8F3}" type="presOf" srcId="{96AA7BD8-E66B-484B-AAF1-84ADBCFC41E8}" destId="{DB70B080-BCD0-4745-8C64-157C857F1716}" srcOrd="0" destOrd="0" presId="urn:microsoft.com/office/officeart/2005/8/layout/cycle2"/>
    <dgm:cxn modelId="{19592192-F7CD-1845-9ADE-D9BF701C1E25}" type="presOf" srcId="{6E9A3250-CD5F-FE44-AD77-3A40F28A2D1D}" destId="{8929E254-B915-3042-998D-49BC1DC9F0BD}" srcOrd="0" destOrd="0" presId="urn:microsoft.com/office/officeart/2005/8/layout/cycle2"/>
    <dgm:cxn modelId="{E37FE2EA-5493-C142-954B-69E9590EB227}" type="presOf" srcId="{E204F73E-1D80-EC47-80B6-56C6DA8ABAC7}" destId="{6C78CA37-DBC3-1B41-B436-C96C77911048}" srcOrd="0" destOrd="0" presId="urn:microsoft.com/office/officeart/2005/8/layout/cycle2"/>
    <dgm:cxn modelId="{9D810886-1ADC-754C-9F3C-DE5AD534CEE9}" type="presOf" srcId="{D0FA3E7E-C64C-9047-A027-A81539CECA1D}" destId="{91D77762-1CC5-5848-BCEC-BD43F1D26A93}" srcOrd="0" destOrd="0" presId="urn:microsoft.com/office/officeart/2005/8/layout/cycle2"/>
    <dgm:cxn modelId="{67C32BC6-B651-7D4D-BC84-F9D806738E0F}" type="presOf" srcId="{E204F73E-1D80-EC47-80B6-56C6DA8ABAC7}" destId="{91EE4BDB-F4AC-4B49-993D-D674830E4BA7}" srcOrd="1" destOrd="0" presId="urn:microsoft.com/office/officeart/2005/8/layout/cycle2"/>
    <dgm:cxn modelId="{F5E0970F-38CE-2C46-9125-E6B59DE9B991}" type="presOf" srcId="{D0FA3E7E-C64C-9047-A027-A81539CECA1D}" destId="{94C6C9D5-93CA-B544-9ACA-014A6107A28C}" srcOrd="1" destOrd="0" presId="urn:microsoft.com/office/officeart/2005/8/layout/cycle2"/>
    <dgm:cxn modelId="{54BA0200-C982-CF40-926E-9E8CEBF05562}" type="presOf" srcId="{D2CF60CB-5E3A-004A-A620-9D840E5F5543}" destId="{ED726972-2960-EE45-BBFF-B6E3D8B8CB06}" srcOrd="0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9704186A-2F1C-E447-B4EC-59714292B149}" type="presOf" srcId="{189E3011-163C-C54B-ACCE-8E4D9C02C796}" destId="{1FAFEE18-408A-2C43-B810-22D90074176F}" srcOrd="1" destOrd="0" presId="urn:microsoft.com/office/officeart/2005/8/layout/cycle2"/>
    <dgm:cxn modelId="{3F20D187-B8F1-3B4D-8555-42EDC5B4C6BA}" type="presOf" srcId="{42567E1C-B120-194C-937C-E59F61D9D5F2}" destId="{1659731A-1856-9A41-B121-F116620007B1}" srcOrd="1" destOrd="0" presId="urn:microsoft.com/office/officeart/2005/8/layout/cycle2"/>
    <dgm:cxn modelId="{255B9F15-6396-504E-8ACA-773112FEA7A1}" type="presOf" srcId="{2A15A818-2436-FC4A-AC1C-932E5AD610E2}" destId="{24F41BC4-F8FD-6042-8DCB-20795EA9F20F}" srcOrd="0" destOrd="0" presId="urn:microsoft.com/office/officeart/2005/8/layout/cycle2"/>
    <dgm:cxn modelId="{16F14417-282B-C44C-A1C8-0B47E8E20994}" type="presOf" srcId="{42567E1C-B120-194C-937C-E59F61D9D5F2}" destId="{97789C2C-1807-CA46-9999-02CE0B3637DD}" srcOrd="0" destOrd="0" presId="urn:microsoft.com/office/officeart/2005/8/layout/cycle2"/>
    <dgm:cxn modelId="{919332BA-876A-8744-8C75-CC39C5AF605A}" type="presOf" srcId="{189E3011-163C-C54B-ACCE-8E4D9C02C796}" destId="{DC2ABA26-45CC-3643-A479-8B552F7A4E75}" srcOrd="0" destOrd="0" presId="urn:microsoft.com/office/officeart/2005/8/layout/cycle2"/>
    <dgm:cxn modelId="{9C0AEFAD-6578-AA4B-98CA-6F563BC6213C}" type="presOf" srcId="{0BAA46BF-5C92-5C42-A11A-005DA179DE88}" destId="{1AE5DEF3-36A5-BB4C-8EE6-86153F20C3E3}" srcOrd="0" destOrd="0" presId="urn:microsoft.com/office/officeart/2005/8/layout/cycle2"/>
    <dgm:cxn modelId="{C37EFA83-F86D-824C-B4FE-794523EE0A10}" type="presOf" srcId="{99725923-415C-B041-8FC0-76ED40213CEF}" destId="{F42B02DD-30D1-1D4D-84DA-931B5534937B}" srcOrd="0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3FD736B5-A1E4-A84D-8325-5ACE883E6960}" type="presOf" srcId="{7BF00CD5-319C-8C4A-A504-AED6237D0E60}" destId="{FAB0189E-062B-604B-A80F-108EE8A67A29}" srcOrd="0" destOrd="0" presId="urn:microsoft.com/office/officeart/2005/8/layout/cycle2"/>
    <dgm:cxn modelId="{865F7718-9C66-7A48-A072-A6CCA3AE07E8}" type="presParOf" srcId="{9BB1A111-3181-C543-9B50-3901352888A6}" destId="{1AE5DEF3-36A5-BB4C-8EE6-86153F20C3E3}" srcOrd="0" destOrd="0" presId="urn:microsoft.com/office/officeart/2005/8/layout/cycle2"/>
    <dgm:cxn modelId="{6AC504D1-5A21-2A4B-AE95-7CDDD5DCF86E}" type="presParOf" srcId="{9BB1A111-3181-C543-9B50-3901352888A6}" destId="{6C78CA37-DBC3-1B41-B436-C96C77911048}" srcOrd="1" destOrd="0" presId="urn:microsoft.com/office/officeart/2005/8/layout/cycle2"/>
    <dgm:cxn modelId="{C07B1187-D2F2-6D4D-AD32-D1C55DEDC5C6}" type="presParOf" srcId="{6C78CA37-DBC3-1B41-B436-C96C77911048}" destId="{91EE4BDB-F4AC-4B49-993D-D674830E4BA7}" srcOrd="0" destOrd="0" presId="urn:microsoft.com/office/officeart/2005/8/layout/cycle2"/>
    <dgm:cxn modelId="{753B1EA5-FD2B-9C40-A832-83C9D2CEA709}" type="presParOf" srcId="{9BB1A111-3181-C543-9B50-3901352888A6}" destId="{F42B02DD-30D1-1D4D-84DA-931B5534937B}" srcOrd="2" destOrd="0" presId="urn:microsoft.com/office/officeart/2005/8/layout/cycle2"/>
    <dgm:cxn modelId="{0BC1CF48-8164-7D43-B993-E4E1A8F04AE4}" type="presParOf" srcId="{9BB1A111-3181-C543-9B50-3901352888A6}" destId="{97789C2C-1807-CA46-9999-02CE0B3637DD}" srcOrd="3" destOrd="0" presId="urn:microsoft.com/office/officeart/2005/8/layout/cycle2"/>
    <dgm:cxn modelId="{83D2094B-D542-A047-9B29-85890B39FE1D}" type="presParOf" srcId="{97789C2C-1807-CA46-9999-02CE0B3637DD}" destId="{1659731A-1856-9A41-B121-F116620007B1}" srcOrd="0" destOrd="0" presId="urn:microsoft.com/office/officeart/2005/8/layout/cycle2"/>
    <dgm:cxn modelId="{3E5030C0-1FE8-CC43-B1E8-97D352E3C221}" type="presParOf" srcId="{9BB1A111-3181-C543-9B50-3901352888A6}" destId="{ED726972-2960-EE45-BBFF-B6E3D8B8CB06}" srcOrd="4" destOrd="0" presId="urn:microsoft.com/office/officeart/2005/8/layout/cycle2"/>
    <dgm:cxn modelId="{C9425E83-7676-334F-8B56-AC0C211595ED}" type="presParOf" srcId="{9BB1A111-3181-C543-9B50-3901352888A6}" destId="{DC2ABA26-45CC-3643-A479-8B552F7A4E75}" srcOrd="5" destOrd="0" presId="urn:microsoft.com/office/officeart/2005/8/layout/cycle2"/>
    <dgm:cxn modelId="{B2F836F1-ED0A-8D4C-B7FF-53D49056AA9E}" type="presParOf" srcId="{DC2ABA26-45CC-3643-A479-8B552F7A4E75}" destId="{1FAFEE18-408A-2C43-B810-22D90074176F}" srcOrd="0" destOrd="0" presId="urn:microsoft.com/office/officeart/2005/8/layout/cycle2"/>
    <dgm:cxn modelId="{F9E8EF6A-8FF2-F540-ACD3-AE856405915A}" type="presParOf" srcId="{9BB1A111-3181-C543-9B50-3901352888A6}" destId="{24F41BC4-F8FD-6042-8DCB-20795EA9F20F}" srcOrd="6" destOrd="0" presId="urn:microsoft.com/office/officeart/2005/8/layout/cycle2"/>
    <dgm:cxn modelId="{C6DCDF80-EE9C-7748-AAA7-52E9BE9AC883}" type="presParOf" srcId="{9BB1A111-3181-C543-9B50-3901352888A6}" destId="{62BFF651-7685-5A49-8C57-E3428B841A18}" srcOrd="7" destOrd="0" presId="urn:microsoft.com/office/officeart/2005/8/layout/cycle2"/>
    <dgm:cxn modelId="{B17CC4C6-B164-6045-B2DE-CE4256351347}" type="presParOf" srcId="{62BFF651-7685-5A49-8C57-E3428B841A18}" destId="{72B53BC7-E996-0842-AA58-D3BDFAD8ED7A}" srcOrd="0" destOrd="0" presId="urn:microsoft.com/office/officeart/2005/8/layout/cycle2"/>
    <dgm:cxn modelId="{10909D9C-CAB2-1349-AEE7-8E6A61C0C875}" type="presParOf" srcId="{9BB1A111-3181-C543-9B50-3901352888A6}" destId="{8929E254-B915-3042-998D-49BC1DC9F0BD}" srcOrd="8" destOrd="0" presId="urn:microsoft.com/office/officeart/2005/8/layout/cycle2"/>
    <dgm:cxn modelId="{FFD0526A-A9E0-4F41-9161-FC9B7FDDFEF7}" type="presParOf" srcId="{9BB1A111-3181-C543-9B50-3901352888A6}" destId="{91D77762-1CC5-5848-BCEC-BD43F1D26A93}" srcOrd="9" destOrd="0" presId="urn:microsoft.com/office/officeart/2005/8/layout/cycle2"/>
    <dgm:cxn modelId="{BD3BA58B-FC97-F248-AEB2-A04A067C3FE8}" type="presParOf" srcId="{91D77762-1CC5-5848-BCEC-BD43F1D26A93}" destId="{94C6C9D5-93CA-B544-9ACA-014A6107A28C}" srcOrd="0" destOrd="0" presId="urn:microsoft.com/office/officeart/2005/8/layout/cycle2"/>
    <dgm:cxn modelId="{1AB269A1-E264-0348-BF14-77CCDED31766}" type="presParOf" srcId="{9BB1A111-3181-C543-9B50-3901352888A6}" destId="{DB70B080-BCD0-4745-8C64-157C857F1716}" srcOrd="10" destOrd="0" presId="urn:microsoft.com/office/officeart/2005/8/layout/cycle2"/>
    <dgm:cxn modelId="{E8C65D3F-3E83-F04E-84AB-B0E03F2D7E00}" type="presParOf" srcId="{9BB1A111-3181-C543-9B50-3901352888A6}" destId="{FAB0189E-062B-604B-A80F-108EE8A67A29}" srcOrd="11" destOrd="0" presId="urn:microsoft.com/office/officeart/2005/8/layout/cycle2"/>
    <dgm:cxn modelId="{EA54B2D1-8DB1-5C44-8815-9F556FAA7069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rgbClr val="FFFF00"/>
              </a:solidFill>
            </a:rPr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>
              <a:solidFill>
                <a:srgbClr val="FFFF00"/>
              </a:solidFill>
            </a:rPr>
            <a:t> transmission</a:t>
          </a:r>
          <a:endParaRPr lang="en-US" sz="2000" dirty="0">
            <a:solidFill>
              <a:srgbClr val="FFFF00"/>
            </a:solidFill>
          </a:endParaRPr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A256A4C0-6C5F-A043-B4A4-212A35CBCF71}" type="presOf" srcId="{E204F73E-1D80-EC47-80B6-56C6DA8ABAC7}" destId="{91EE4BDB-F4AC-4B49-993D-D674830E4BA7}" srcOrd="1" destOrd="0" presId="urn:microsoft.com/office/officeart/2005/8/layout/cycle2"/>
    <dgm:cxn modelId="{22A87AA4-2409-2B41-821C-63114CCE5B8D}" type="presOf" srcId="{7BF00CD5-319C-8C4A-A504-AED6237D0E60}" destId="{FAB0189E-062B-604B-A80F-108EE8A67A29}" srcOrd="0" destOrd="0" presId="urn:microsoft.com/office/officeart/2005/8/layout/cycle2"/>
    <dgm:cxn modelId="{140C055A-6756-3B4D-85E5-E7E5D6F3826E}" type="presOf" srcId="{189E3011-163C-C54B-ACCE-8E4D9C02C796}" destId="{DC2ABA26-45CC-3643-A479-8B552F7A4E75}" srcOrd="0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64B7DCFD-0131-7147-BD07-F00E411E901E}" type="presOf" srcId="{D2CF60CB-5E3A-004A-A620-9D840E5F5543}" destId="{ED726972-2960-EE45-BBFF-B6E3D8B8CB06}" srcOrd="0" destOrd="0" presId="urn:microsoft.com/office/officeart/2005/8/layout/cycle2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1AE26F9E-1A77-5649-9234-6637ECECC3AE}" type="presOf" srcId="{1791FCD9-B317-EB43-AF4C-CEC2974448CC}" destId="{72B53BC7-E996-0842-AA58-D3BDFAD8ED7A}" srcOrd="1" destOrd="0" presId="urn:microsoft.com/office/officeart/2005/8/layout/cycle2"/>
    <dgm:cxn modelId="{0AFECDE3-92F8-3544-87E5-CDB2ACC9F4B4}" type="presOf" srcId="{96AA7BD8-E66B-484B-AAF1-84ADBCFC41E8}" destId="{DB70B080-BCD0-4745-8C64-157C857F1716}" srcOrd="0" destOrd="0" presId="urn:microsoft.com/office/officeart/2005/8/layout/cycle2"/>
    <dgm:cxn modelId="{3FEB8986-84BE-A744-BCB8-477BAFB3F5D6}" type="presOf" srcId="{3C709F35-9339-AA47-BC37-98EC2A18AF07}" destId="{9BB1A111-3181-C543-9B50-3901352888A6}" srcOrd="0" destOrd="0" presId="urn:microsoft.com/office/officeart/2005/8/layout/cycle2"/>
    <dgm:cxn modelId="{20CFC975-E5E9-5D48-A3D2-3EFC5EC90085}" type="presOf" srcId="{D0FA3E7E-C64C-9047-A027-A81539CECA1D}" destId="{94C6C9D5-93CA-B544-9ACA-014A6107A28C}" srcOrd="1" destOrd="0" presId="urn:microsoft.com/office/officeart/2005/8/layout/cycle2"/>
    <dgm:cxn modelId="{9CC16CE9-116C-8748-B422-4F4FD717270D}" type="presOf" srcId="{E204F73E-1D80-EC47-80B6-56C6DA8ABAC7}" destId="{6C78CA37-DBC3-1B41-B436-C96C77911048}" srcOrd="0" destOrd="0" presId="urn:microsoft.com/office/officeart/2005/8/layout/cycle2"/>
    <dgm:cxn modelId="{42DA849E-829B-F748-BC82-9968AD9976A5}" type="presOf" srcId="{0BAA46BF-5C92-5C42-A11A-005DA179DE88}" destId="{1AE5DEF3-36A5-BB4C-8EE6-86153F20C3E3}" srcOrd="0" destOrd="0" presId="urn:microsoft.com/office/officeart/2005/8/layout/cycle2"/>
    <dgm:cxn modelId="{0EF8AA67-611A-6547-869D-A284D01F1EB4}" type="presOf" srcId="{6E9A3250-CD5F-FE44-AD77-3A40F28A2D1D}" destId="{8929E254-B915-3042-998D-49BC1DC9F0BD}" srcOrd="0" destOrd="0" presId="urn:microsoft.com/office/officeart/2005/8/layout/cycle2"/>
    <dgm:cxn modelId="{7C8E042B-8CBF-3444-B3E9-C0456F3D0310}" type="presOf" srcId="{99725923-415C-B041-8FC0-76ED40213CEF}" destId="{F42B02DD-30D1-1D4D-84DA-931B5534937B}" srcOrd="0" destOrd="0" presId="urn:microsoft.com/office/officeart/2005/8/layout/cycle2"/>
    <dgm:cxn modelId="{79287120-C284-9E42-AF9F-3A7BB70DF3AF}" type="presOf" srcId="{1791FCD9-B317-EB43-AF4C-CEC2974448CC}" destId="{62BFF651-7685-5A49-8C57-E3428B841A18}" srcOrd="0" destOrd="0" presId="urn:microsoft.com/office/officeart/2005/8/layout/cycle2"/>
    <dgm:cxn modelId="{4C5FC3FD-8448-894B-8121-42022C5EF2FD}" type="presOf" srcId="{42567E1C-B120-194C-937C-E59F61D9D5F2}" destId="{1659731A-1856-9A41-B121-F116620007B1}" srcOrd="1" destOrd="0" presId="urn:microsoft.com/office/officeart/2005/8/layout/cycle2"/>
    <dgm:cxn modelId="{6BA949D7-A4FE-B24E-9A55-F0275950E10F}" type="presOf" srcId="{189E3011-163C-C54B-ACCE-8E4D9C02C796}" destId="{1FAFEE18-408A-2C43-B810-22D90074176F}" srcOrd="1" destOrd="0" presId="urn:microsoft.com/office/officeart/2005/8/layout/cycle2"/>
    <dgm:cxn modelId="{939D417A-B5E9-B549-8C76-C5C7241BB88D}" type="presOf" srcId="{D0FA3E7E-C64C-9047-A027-A81539CECA1D}" destId="{91D77762-1CC5-5848-BCEC-BD43F1D26A93}" srcOrd="0" destOrd="0" presId="urn:microsoft.com/office/officeart/2005/8/layout/cycle2"/>
    <dgm:cxn modelId="{4FBF9B17-84DC-CA40-8DBE-8402E06F6C03}" type="presOf" srcId="{42567E1C-B120-194C-937C-E59F61D9D5F2}" destId="{97789C2C-1807-CA46-9999-02CE0B3637DD}" srcOrd="0" destOrd="0" presId="urn:microsoft.com/office/officeart/2005/8/layout/cycle2"/>
    <dgm:cxn modelId="{9EC81263-399E-9341-A558-4DBBCCC2B767}" type="presOf" srcId="{2A15A818-2436-FC4A-AC1C-932E5AD610E2}" destId="{24F41BC4-F8FD-6042-8DCB-20795EA9F20F}" srcOrd="0" destOrd="0" presId="urn:microsoft.com/office/officeart/2005/8/layout/cycle2"/>
    <dgm:cxn modelId="{6C709E53-32C7-F64D-BAA5-0F5AF903D254}" type="presOf" srcId="{7BF00CD5-319C-8C4A-A504-AED6237D0E60}" destId="{1301C18C-3080-3F46-9DD1-6CC9D5E736AF}" srcOrd="1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17957609-E03E-AE40-B185-3D154773617A}" type="presParOf" srcId="{9BB1A111-3181-C543-9B50-3901352888A6}" destId="{1AE5DEF3-36A5-BB4C-8EE6-86153F20C3E3}" srcOrd="0" destOrd="0" presId="urn:microsoft.com/office/officeart/2005/8/layout/cycle2"/>
    <dgm:cxn modelId="{CFD3097B-0534-6843-9362-F7E3FF870C2C}" type="presParOf" srcId="{9BB1A111-3181-C543-9B50-3901352888A6}" destId="{6C78CA37-DBC3-1B41-B436-C96C77911048}" srcOrd="1" destOrd="0" presId="urn:microsoft.com/office/officeart/2005/8/layout/cycle2"/>
    <dgm:cxn modelId="{CC3528EC-469A-724B-A4FA-120ED52433CF}" type="presParOf" srcId="{6C78CA37-DBC3-1B41-B436-C96C77911048}" destId="{91EE4BDB-F4AC-4B49-993D-D674830E4BA7}" srcOrd="0" destOrd="0" presId="urn:microsoft.com/office/officeart/2005/8/layout/cycle2"/>
    <dgm:cxn modelId="{9C16436A-642A-8442-8399-A2EC866A8CEA}" type="presParOf" srcId="{9BB1A111-3181-C543-9B50-3901352888A6}" destId="{F42B02DD-30D1-1D4D-84DA-931B5534937B}" srcOrd="2" destOrd="0" presId="urn:microsoft.com/office/officeart/2005/8/layout/cycle2"/>
    <dgm:cxn modelId="{36AC8FD6-36BF-7944-A58E-2AF3DA8D9591}" type="presParOf" srcId="{9BB1A111-3181-C543-9B50-3901352888A6}" destId="{97789C2C-1807-CA46-9999-02CE0B3637DD}" srcOrd="3" destOrd="0" presId="urn:microsoft.com/office/officeart/2005/8/layout/cycle2"/>
    <dgm:cxn modelId="{205B5A09-935F-264C-8F36-EEA6AEDF159B}" type="presParOf" srcId="{97789C2C-1807-CA46-9999-02CE0B3637DD}" destId="{1659731A-1856-9A41-B121-F116620007B1}" srcOrd="0" destOrd="0" presId="urn:microsoft.com/office/officeart/2005/8/layout/cycle2"/>
    <dgm:cxn modelId="{741BDFB1-FFFB-1A4D-B03E-6597119531AD}" type="presParOf" srcId="{9BB1A111-3181-C543-9B50-3901352888A6}" destId="{ED726972-2960-EE45-BBFF-B6E3D8B8CB06}" srcOrd="4" destOrd="0" presId="urn:microsoft.com/office/officeart/2005/8/layout/cycle2"/>
    <dgm:cxn modelId="{5FC3352B-01D1-0446-A8AF-EC3E946A9A3D}" type="presParOf" srcId="{9BB1A111-3181-C543-9B50-3901352888A6}" destId="{DC2ABA26-45CC-3643-A479-8B552F7A4E75}" srcOrd="5" destOrd="0" presId="urn:microsoft.com/office/officeart/2005/8/layout/cycle2"/>
    <dgm:cxn modelId="{7F981450-1160-5A4F-9B60-A981D829F63D}" type="presParOf" srcId="{DC2ABA26-45CC-3643-A479-8B552F7A4E75}" destId="{1FAFEE18-408A-2C43-B810-22D90074176F}" srcOrd="0" destOrd="0" presId="urn:microsoft.com/office/officeart/2005/8/layout/cycle2"/>
    <dgm:cxn modelId="{DF0F0524-8675-1546-9C58-23EB4DDDE14B}" type="presParOf" srcId="{9BB1A111-3181-C543-9B50-3901352888A6}" destId="{24F41BC4-F8FD-6042-8DCB-20795EA9F20F}" srcOrd="6" destOrd="0" presId="urn:microsoft.com/office/officeart/2005/8/layout/cycle2"/>
    <dgm:cxn modelId="{4BD8D899-70D8-B440-AA8D-D7EAD63EEEF1}" type="presParOf" srcId="{9BB1A111-3181-C543-9B50-3901352888A6}" destId="{62BFF651-7685-5A49-8C57-E3428B841A18}" srcOrd="7" destOrd="0" presId="urn:microsoft.com/office/officeart/2005/8/layout/cycle2"/>
    <dgm:cxn modelId="{75D45D07-BDD0-8841-95DE-D2F12677DA07}" type="presParOf" srcId="{62BFF651-7685-5A49-8C57-E3428B841A18}" destId="{72B53BC7-E996-0842-AA58-D3BDFAD8ED7A}" srcOrd="0" destOrd="0" presId="urn:microsoft.com/office/officeart/2005/8/layout/cycle2"/>
    <dgm:cxn modelId="{0AE27C20-94C6-7742-B152-A5E44AD587FF}" type="presParOf" srcId="{9BB1A111-3181-C543-9B50-3901352888A6}" destId="{8929E254-B915-3042-998D-49BC1DC9F0BD}" srcOrd="8" destOrd="0" presId="urn:microsoft.com/office/officeart/2005/8/layout/cycle2"/>
    <dgm:cxn modelId="{E3C15B5E-5A14-B045-9879-8B8FE34E077A}" type="presParOf" srcId="{9BB1A111-3181-C543-9B50-3901352888A6}" destId="{91D77762-1CC5-5848-BCEC-BD43F1D26A93}" srcOrd="9" destOrd="0" presId="urn:microsoft.com/office/officeart/2005/8/layout/cycle2"/>
    <dgm:cxn modelId="{D0E78C06-0682-1448-A619-FA1ED2CFB047}" type="presParOf" srcId="{91D77762-1CC5-5848-BCEC-BD43F1D26A93}" destId="{94C6C9D5-93CA-B544-9ACA-014A6107A28C}" srcOrd="0" destOrd="0" presId="urn:microsoft.com/office/officeart/2005/8/layout/cycle2"/>
    <dgm:cxn modelId="{C41777D7-3AC2-364D-9EB0-7DAF1D3ED91C}" type="presParOf" srcId="{9BB1A111-3181-C543-9B50-3901352888A6}" destId="{DB70B080-BCD0-4745-8C64-157C857F1716}" srcOrd="10" destOrd="0" presId="urn:microsoft.com/office/officeart/2005/8/layout/cycle2"/>
    <dgm:cxn modelId="{ABA6FE15-B9A8-0640-8F60-D61A60642A1F}" type="presParOf" srcId="{9BB1A111-3181-C543-9B50-3901352888A6}" destId="{FAB0189E-062B-604B-A80F-108EE8A67A29}" srcOrd="11" destOrd="0" presId="urn:microsoft.com/office/officeart/2005/8/layout/cycle2"/>
    <dgm:cxn modelId="{7BFCEA20-9991-6C4D-9CC8-8EF66476BEEA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Portal of entry</a:t>
          </a:r>
          <a:endParaRPr lang="en-US" dirty="0">
            <a:solidFill>
              <a:srgbClr val="FFFF00"/>
            </a:solidFill>
          </a:endParaRPr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8BD94C5A-8DB2-6E48-B880-7C307AAC7D57}" type="presOf" srcId="{99725923-415C-B041-8FC0-76ED40213CEF}" destId="{F42B02DD-30D1-1D4D-84DA-931B5534937B}" srcOrd="0" destOrd="0" presId="urn:microsoft.com/office/officeart/2005/8/layout/cycle2"/>
    <dgm:cxn modelId="{44E8D4EA-AB76-6A44-A2B7-C7E31C91F1AD}" type="presOf" srcId="{96AA7BD8-E66B-484B-AAF1-84ADBCFC41E8}" destId="{DB70B080-BCD0-4745-8C64-157C857F1716}" srcOrd="0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1E2E83AD-8F09-7941-8F20-1EBB0CB48959}" type="presOf" srcId="{189E3011-163C-C54B-ACCE-8E4D9C02C796}" destId="{1FAFEE18-408A-2C43-B810-22D90074176F}" srcOrd="1" destOrd="0" presId="urn:microsoft.com/office/officeart/2005/8/layout/cycle2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A53A7246-9D92-E844-B329-82DC2CD612C6}" type="presOf" srcId="{1791FCD9-B317-EB43-AF4C-CEC2974448CC}" destId="{62BFF651-7685-5A49-8C57-E3428B841A18}" srcOrd="0" destOrd="0" presId="urn:microsoft.com/office/officeart/2005/8/layout/cycle2"/>
    <dgm:cxn modelId="{DFC72488-F7CF-CC4E-A8E2-F815FB237999}" type="presOf" srcId="{0BAA46BF-5C92-5C42-A11A-005DA179DE88}" destId="{1AE5DEF3-36A5-BB4C-8EE6-86153F20C3E3}" srcOrd="0" destOrd="0" presId="urn:microsoft.com/office/officeart/2005/8/layout/cycle2"/>
    <dgm:cxn modelId="{2617600C-3212-394D-A3AC-5FE74EF815B3}" type="presOf" srcId="{E204F73E-1D80-EC47-80B6-56C6DA8ABAC7}" destId="{6C78CA37-DBC3-1B41-B436-C96C77911048}" srcOrd="0" destOrd="0" presId="urn:microsoft.com/office/officeart/2005/8/layout/cycle2"/>
    <dgm:cxn modelId="{BCF57A74-E2D0-9E45-9D95-4CCCF007CE16}" type="presOf" srcId="{189E3011-163C-C54B-ACCE-8E4D9C02C796}" destId="{DC2ABA26-45CC-3643-A479-8B552F7A4E75}" srcOrd="0" destOrd="0" presId="urn:microsoft.com/office/officeart/2005/8/layout/cycle2"/>
    <dgm:cxn modelId="{24DBD113-B82F-5443-9936-66506F3253EC}" type="presOf" srcId="{2A15A818-2436-FC4A-AC1C-932E5AD610E2}" destId="{24F41BC4-F8FD-6042-8DCB-20795EA9F20F}" srcOrd="0" destOrd="0" presId="urn:microsoft.com/office/officeart/2005/8/layout/cycle2"/>
    <dgm:cxn modelId="{88BB5241-223E-9045-B25E-AC932E61F3AA}" type="presOf" srcId="{7BF00CD5-319C-8C4A-A504-AED6237D0E60}" destId="{FAB0189E-062B-604B-A80F-108EE8A67A29}" srcOrd="0" destOrd="0" presId="urn:microsoft.com/office/officeart/2005/8/layout/cycle2"/>
    <dgm:cxn modelId="{75DF30FF-E1C2-FB44-9A0C-73F69DF253E0}" type="presOf" srcId="{D0FA3E7E-C64C-9047-A027-A81539CECA1D}" destId="{94C6C9D5-93CA-B544-9ACA-014A6107A28C}" srcOrd="1" destOrd="0" presId="urn:microsoft.com/office/officeart/2005/8/layout/cycle2"/>
    <dgm:cxn modelId="{A01F784F-2A4A-EC4F-A114-A88E4431C21C}" type="presOf" srcId="{42567E1C-B120-194C-937C-E59F61D9D5F2}" destId="{1659731A-1856-9A41-B121-F116620007B1}" srcOrd="1" destOrd="0" presId="urn:microsoft.com/office/officeart/2005/8/layout/cycle2"/>
    <dgm:cxn modelId="{29E7ECBC-860B-DE43-A569-C4ABB25EB67E}" type="presOf" srcId="{D2CF60CB-5E3A-004A-A620-9D840E5F5543}" destId="{ED726972-2960-EE45-BBFF-B6E3D8B8CB06}" srcOrd="0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A0294458-3F5E-4E46-9A3A-0CE0B7AABB45}" type="presOf" srcId="{7BF00CD5-319C-8C4A-A504-AED6237D0E60}" destId="{1301C18C-3080-3F46-9DD1-6CC9D5E736AF}" srcOrd="1" destOrd="0" presId="urn:microsoft.com/office/officeart/2005/8/layout/cycle2"/>
    <dgm:cxn modelId="{48AA95BA-B84A-8449-9E00-C4C2A0885485}" type="presOf" srcId="{E204F73E-1D80-EC47-80B6-56C6DA8ABAC7}" destId="{91EE4BDB-F4AC-4B49-993D-D674830E4BA7}" srcOrd="1" destOrd="0" presId="urn:microsoft.com/office/officeart/2005/8/layout/cycle2"/>
    <dgm:cxn modelId="{75D85F75-AD02-7642-8A37-B115A515103F}" type="presOf" srcId="{6E9A3250-CD5F-FE44-AD77-3A40F28A2D1D}" destId="{8929E254-B915-3042-998D-49BC1DC9F0BD}" srcOrd="0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D1152585-4D84-D14B-BFB9-5F664F1FF1D0}" type="presOf" srcId="{42567E1C-B120-194C-937C-E59F61D9D5F2}" destId="{97789C2C-1807-CA46-9999-02CE0B3637DD}" srcOrd="0" destOrd="0" presId="urn:microsoft.com/office/officeart/2005/8/layout/cycle2"/>
    <dgm:cxn modelId="{738EE323-C07D-2244-BD57-458F85A9C388}" type="presOf" srcId="{1791FCD9-B317-EB43-AF4C-CEC2974448CC}" destId="{72B53BC7-E996-0842-AA58-D3BDFAD8ED7A}" srcOrd="1" destOrd="0" presId="urn:microsoft.com/office/officeart/2005/8/layout/cycle2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7378D9B1-6AB9-6542-8EE1-733FDBC453F2}" type="presOf" srcId="{3C709F35-9339-AA47-BC37-98EC2A18AF07}" destId="{9BB1A111-3181-C543-9B50-3901352888A6}" srcOrd="0" destOrd="0" presId="urn:microsoft.com/office/officeart/2005/8/layout/cycle2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9D3A3A51-58CD-B941-BA38-77746D7887E8}" type="presOf" srcId="{D0FA3E7E-C64C-9047-A027-A81539CECA1D}" destId="{91D77762-1CC5-5848-BCEC-BD43F1D26A93}" srcOrd="0" destOrd="0" presId="urn:microsoft.com/office/officeart/2005/8/layout/cycle2"/>
    <dgm:cxn modelId="{8C28820B-8247-4149-827D-984104D4FADE}" type="presParOf" srcId="{9BB1A111-3181-C543-9B50-3901352888A6}" destId="{1AE5DEF3-36A5-BB4C-8EE6-86153F20C3E3}" srcOrd="0" destOrd="0" presId="urn:microsoft.com/office/officeart/2005/8/layout/cycle2"/>
    <dgm:cxn modelId="{60202D96-E400-3D4D-9F15-8A9A1000CD9B}" type="presParOf" srcId="{9BB1A111-3181-C543-9B50-3901352888A6}" destId="{6C78CA37-DBC3-1B41-B436-C96C77911048}" srcOrd="1" destOrd="0" presId="urn:microsoft.com/office/officeart/2005/8/layout/cycle2"/>
    <dgm:cxn modelId="{AD5D3C47-0102-B049-8AC3-E849CA008D2D}" type="presParOf" srcId="{6C78CA37-DBC3-1B41-B436-C96C77911048}" destId="{91EE4BDB-F4AC-4B49-993D-D674830E4BA7}" srcOrd="0" destOrd="0" presId="urn:microsoft.com/office/officeart/2005/8/layout/cycle2"/>
    <dgm:cxn modelId="{91675C05-8497-2240-ACA7-3A73F5D7E757}" type="presParOf" srcId="{9BB1A111-3181-C543-9B50-3901352888A6}" destId="{F42B02DD-30D1-1D4D-84DA-931B5534937B}" srcOrd="2" destOrd="0" presId="urn:microsoft.com/office/officeart/2005/8/layout/cycle2"/>
    <dgm:cxn modelId="{A8031CF3-45DB-484D-9294-88CB8ACC7EE3}" type="presParOf" srcId="{9BB1A111-3181-C543-9B50-3901352888A6}" destId="{97789C2C-1807-CA46-9999-02CE0B3637DD}" srcOrd="3" destOrd="0" presId="urn:microsoft.com/office/officeart/2005/8/layout/cycle2"/>
    <dgm:cxn modelId="{EFB802BD-4376-1045-A3CB-760C31CF2EAB}" type="presParOf" srcId="{97789C2C-1807-CA46-9999-02CE0B3637DD}" destId="{1659731A-1856-9A41-B121-F116620007B1}" srcOrd="0" destOrd="0" presId="urn:microsoft.com/office/officeart/2005/8/layout/cycle2"/>
    <dgm:cxn modelId="{1B26771C-82BE-E442-B3C4-51FEB69E49B2}" type="presParOf" srcId="{9BB1A111-3181-C543-9B50-3901352888A6}" destId="{ED726972-2960-EE45-BBFF-B6E3D8B8CB06}" srcOrd="4" destOrd="0" presId="urn:microsoft.com/office/officeart/2005/8/layout/cycle2"/>
    <dgm:cxn modelId="{5F6B5A71-D9F6-0748-B050-BBDDDB437DFE}" type="presParOf" srcId="{9BB1A111-3181-C543-9B50-3901352888A6}" destId="{DC2ABA26-45CC-3643-A479-8B552F7A4E75}" srcOrd="5" destOrd="0" presId="urn:microsoft.com/office/officeart/2005/8/layout/cycle2"/>
    <dgm:cxn modelId="{2C877116-A7D7-3D41-B8CF-BC694BA62F7F}" type="presParOf" srcId="{DC2ABA26-45CC-3643-A479-8B552F7A4E75}" destId="{1FAFEE18-408A-2C43-B810-22D90074176F}" srcOrd="0" destOrd="0" presId="urn:microsoft.com/office/officeart/2005/8/layout/cycle2"/>
    <dgm:cxn modelId="{A4B0CDF1-1F47-1F41-B571-EEB6CBD5923C}" type="presParOf" srcId="{9BB1A111-3181-C543-9B50-3901352888A6}" destId="{24F41BC4-F8FD-6042-8DCB-20795EA9F20F}" srcOrd="6" destOrd="0" presId="urn:microsoft.com/office/officeart/2005/8/layout/cycle2"/>
    <dgm:cxn modelId="{5A2066D3-42ED-5D4B-9FCA-57A3E940B8AE}" type="presParOf" srcId="{9BB1A111-3181-C543-9B50-3901352888A6}" destId="{62BFF651-7685-5A49-8C57-E3428B841A18}" srcOrd="7" destOrd="0" presId="urn:microsoft.com/office/officeart/2005/8/layout/cycle2"/>
    <dgm:cxn modelId="{1B27F6A8-AB10-9048-A781-FF3AE09D17E2}" type="presParOf" srcId="{62BFF651-7685-5A49-8C57-E3428B841A18}" destId="{72B53BC7-E996-0842-AA58-D3BDFAD8ED7A}" srcOrd="0" destOrd="0" presId="urn:microsoft.com/office/officeart/2005/8/layout/cycle2"/>
    <dgm:cxn modelId="{5BB8AA02-7EFE-B845-94F1-E2C66A08DDB1}" type="presParOf" srcId="{9BB1A111-3181-C543-9B50-3901352888A6}" destId="{8929E254-B915-3042-998D-49BC1DC9F0BD}" srcOrd="8" destOrd="0" presId="urn:microsoft.com/office/officeart/2005/8/layout/cycle2"/>
    <dgm:cxn modelId="{087C0DD0-42D9-0145-80DD-D45EEC284AA2}" type="presParOf" srcId="{9BB1A111-3181-C543-9B50-3901352888A6}" destId="{91D77762-1CC5-5848-BCEC-BD43F1D26A93}" srcOrd="9" destOrd="0" presId="urn:microsoft.com/office/officeart/2005/8/layout/cycle2"/>
    <dgm:cxn modelId="{E31356E1-979B-5143-968E-9BC909597CD6}" type="presParOf" srcId="{91D77762-1CC5-5848-BCEC-BD43F1D26A93}" destId="{94C6C9D5-93CA-B544-9ACA-014A6107A28C}" srcOrd="0" destOrd="0" presId="urn:microsoft.com/office/officeart/2005/8/layout/cycle2"/>
    <dgm:cxn modelId="{3F9B72E6-A42B-D845-9D7F-58B4F0F86B97}" type="presParOf" srcId="{9BB1A111-3181-C543-9B50-3901352888A6}" destId="{DB70B080-BCD0-4745-8C64-157C857F1716}" srcOrd="10" destOrd="0" presId="urn:microsoft.com/office/officeart/2005/8/layout/cycle2"/>
    <dgm:cxn modelId="{8087AD74-ADBC-5E48-8FA1-8DC9EA5AF0A7}" type="presParOf" srcId="{9BB1A111-3181-C543-9B50-3901352888A6}" destId="{FAB0189E-062B-604B-A80F-108EE8A67A29}" srcOrd="11" destOrd="0" presId="urn:microsoft.com/office/officeart/2005/8/layout/cycle2"/>
    <dgm:cxn modelId="{2F4FB130-D905-C54B-9B78-E683324022A4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Susceptible  host</a:t>
          </a:r>
          <a:endParaRPr lang="en-US" dirty="0">
            <a:solidFill>
              <a:srgbClr val="FFFF00"/>
            </a:solidFill>
          </a:endParaRPr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7478" custRadScaleInc="716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30320FBA-FE71-5D4B-A6FA-451D92E7ADAD}" type="presOf" srcId="{1791FCD9-B317-EB43-AF4C-CEC2974448CC}" destId="{62BFF651-7685-5A49-8C57-E3428B841A18}" srcOrd="0" destOrd="0" presId="urn:microsoft.com/office/officeart/2005/8/layout/cycle2"/>
    <dgm:cxn modelId="{1FC2889E-AB01-4645-BDDD-7A5FC13B2B50}" type="presOf" srcId="{189E3011-163C-C54B-ACCE-8E4D9C02C796}" destId="{1FAFEE18-408A-2C43-B810-22D90074176F}" srcOrd="1" destOrd="0" presId="urn:microsoft.com/office/officeart/2005/8/layout/cycle2"/>
    <dgm:cxn modelId="{11B1F947-61D7-014C-91CC-FB9CC8032289}" type="presOf" srcId="{189E3011-163C-C54B-ACCE-8E4D9C02C796}" destId="{DC2ABA26-45CC-3643-A479-8B552F7A4E75}" srcOrd="0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DB992946-C26E-A24F-98D4-52A04707704F}" type="presOf" srcId="{99725923-415C-B041-8FC0-76ED40213CEF}" destId="{F42B02DD-30D1-1D4D-84DA-931B5534937B}" srcOrd="0" destOrd="0" presId="urn:microsoft.com/office/officeart/2005/8/layout/cycle2"/>
    <dgm:cxn modelId="{9EBBF53F-1B44-3E48-A4E5-588C97ED3ABA}" type="presOf" srcId="{7BF00CD5-319C-8C4A-A504-AED6237D0E60}" destId="{1301C18C-3080-3F46-9DD1-6CC9D5E736AF}" srcOrd="1" destOrd="0" presId="urn:microsoft.com/office/officeart/2005/8/layout/cycle2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7FA4441D-0350-5347-B1BA-B5080071447C}" type="presOf" srcId="{3C709F35-9339-AA47-BC37-98EC2A18AF07}" destId="{9BB1A111-3181-C543-9B50-3901352888A6}" srcOrd="0" destOrd="0" presId="urn:microsoft.com/office/officeart/2005/8/layout/cycle2"/>
    <dgm:cxn modelId="{37229539-549B-8645-A97B-3165773CEFEA}" type="presOf" srcId="{6E9A3250-CD5F-FE44-AD77-3A40F28A2D1D}" destId="{8929E254-B915-3042-998D-49BC1DC9F0BD}" srcOrd="0" destOrd="0" presId="urn:microsoft.com/office/officeart/2005/8/layout/cycle2"/>
    <dgm:cxn modelId="{A7E5E4E6-A59F-B943-B2A6-68377C291799}" type="presOf" srcId="{2A15A818-2436-FC4A-AC1C-932E5AD610E2}" destId="{24F41BC4-F8FD-6042-8DCB-20795EA9F20F}" srcOrd="0" destOrd="0" presId="urn:microsoft.com/office/officeart/2005/8/layout/cycle2"/>
    <dgm:cxn modelId="{32CED8DC-B659-8845-BB25-9AF6F3CDA022}" type="presOf" srcId="{96AA7BD8-E66B-484B-AAF1-84ADBCFC41E8}" destId="{DB70B080-BCD0-4745-8C64-157C857F1716}" srcOrd="0" destOrd="0" presId="urn:microsoft.com/office/officeart/2005/8/layout/cycle2"/>
    <dgm:cxn modelId="{4D0A7823-7289-B74F-8CC0-6AACD92A1AFB}" type="presOf" srcId="{7BF00CD5-319C-8C4A-A504-AED6237D0E60}" destId="{FAB0189E-062B-604B-A80F-108EE8A67A29}" srcOrd="0" destOrd="0" presId="urn:microsoft.com/office/officeart/2005/8/layout/cycle2"/>
    <dgm:cxn modelId="{BCDCE283-A8CF-C54E-9B04-AD8C3493A72D}" type="presOf" srcId="{42567E1C-B120-194C-937C-E59F61D9D5F2}" destId="{97789C2C-1807-CA46-9999-02CE0B3637DD}" srcOrd="0" destOrd="0" presId="urn:microsoft.com/office/officeart/2005/8/layout/cycle2"/>
    <dgm:cxn modelId="{F2E98A23-C14E-F14F-A2BB-3E8DA1BCD50F}" type="presOf" srcId="{E204F73E-1D80-EC47-80B6-56C6DA8ABAC7}" destId="{91EE4BDB-F4AC-4B49-993D-D674830E4BA7}" srcOrd="1" destOrd="0" presId="urn:microsoft.com/office/officeart/2005/8/layout/cycle2"/>
    <dgm:cxn modelId="{D7513689-6FF2-664E-A7EF-C58CD8A81BC8}" type="presOf" srcId="{D0FA3E7E-C64C-9047-A027-A81539CECA1D}" destId="{94C6C9D5-93CA-B544-9ACA-014A6107A28C}" srcOrd="1" destOrd="0" presId="urn:microsoft.com/office/officeart/2005/8/layout/cycle2"/>
    <dgm:cxn modelId="{A216D4D9-0834-0248-93B3-669D686ADAF8}" type="presOf" srcId="{E204F73E-1D80-EC47-80B6-56C6DA8ABAC7}" destId="{6C78CA37-DBC3-1B41-B436-C96C77911048}" srcOrd="0" destOrd="0" presId="urn:microsoft.com/office/officeart/2005/8/layout/cycle2"/>
    <dgm:cxn modelId="{E62340B8-4889-B243-B4BC-56C37C42F3D9}" type="presOf" srcId="{D0FA3E7E-C64C-9047-A027-A81539CECA1D}" destId="{91D77762-1CC5-5848-BCEC-BD43F1D26A93}" srcOrd="0" destOrd="0" presId="urn:microsoft.com/office/officeart/2005/8/layout/cycle2"/>
    <dgm:cxn modelId="{51EE7224-61D0-734B-B253-FBD032A5B785}" type="presOf" srcId="{42567E1C-B120-194C-937C-E59F61D9D5F2}" destId="{1659731A-1856-9A41-B121-F116620007B1}" srcOrd="1" destOrd="0" presId="urn:microsoft.com/office/officeart/2005/8/layout/cycle2"/>
    <dgm:cxn modelId="{33D76B11-FC37-EB40-9207-E456873DB886}" type="presOf" srcId="{1791FCD9-B317-EB43-AF4C-CEC2974448CC}" destId="{72B53BC7-E996-0842-AA58-D3BDFAD8ED7A}" srcOrd="1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1B9F392A-4987-9847-A395-D456E7913B48}" type="presOf" srcId="{0BAA46BF-5C92-5C42-A11A-005DA179DE88}" destId="{1AE5DEF3-36A5-BB4C-8EE6-86153F20C3E3}" srcOrd="0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9EC9FB5F-43D6-D142-B687-7CA5320B2722}" type="presOf" srcId="{D2CF60CB-5E3A-004A-A620-9D840E5F5543}" destId="{ED726972-2960-EE45-BBFF-B6E3D8B8CB06}" srcOrd="0" destOrd="0" presId="urn:microsoft.com/office/officeart/2005/8/layout/cycle2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0EB7C12F-48BB-044C-8AD7-EFF6BB689418}" type="presParOf" srcId="{9BB1A111-3181-C543-9B50-3901352888A6}" destId="{1AE5DEF3-36A5-BB4C-8EE6-86153F20C3E3}" srcOrd="0" destOrd="0" presId="urn:microsoft.com/office/officeart/2005/8/layout/cycle2"/>
    <dgm:cxn modelId="{AC62DEA0-136F-7B4C-A6C5-D8A68D52EA4C}" type="presParOf" srcId="{9BB1A111-3181-C543-9B50-3901352888A6}" destId="{6C78CA37-DBC3-1B41-B436-C96C77911048}" srcOrd="1" destOrd="0" presId="urn:microsoft.com/office/officeart/2005/8/layout/cycle2"/>
    <dgm:cxn modelId="{1E6CD054-E0CC-684D-868F-6D0028F23488}" type="presParOf" srcId="{6C78CA37-DBC3-1B41-B436-C96C77911048}" destId="{91EE4BDB-F4AC-4B49-993D-D674830E4BA7}" srcOrd="0" destOrd="0" presId="urn:microsoft.com/office/officeart/2005/8/layout/cycle2"/>
    <dgm:cxn modelId="{5DC99EBB-17A3-BF4D-9227-A9D26CC6F0F3}" type="presParOf" srcId="{9BB1A111-3181-C543-9B50-3901352888A6}" destId="{F42B02DD-30D1-1D4D-84DA-931B5534937B}" srcOrd="2" destOrd="0" presId="urn:microsoft.com/office/officeart/2005/8/layout/cycle2"/>
    <dgm:cxn modelId="{DB14F446-5135-B74A-B5A4-C4F5AA1A5338}" type="presParOf" srcId="{9BB1A111-3181-C543-9B50-3901352888A6}" destId="{97789C2C-1807-CA46-9999-02CE0B3637DD}" srcOrd="3" destOrd="0" presId="urn:microsoft.com/office/officeart/2005/8/layout/cycle2"/>
    <dgm:cxn modelId="{8A3DBEE4-901B-BA46-832B-16B4F70D6F51}" type="presParOf" srcId="{97789C2C-1807-CA46-9999-02CE0B3637DD}" destId="{1659731A-1856-9A41-B121-F116620007B1}" srcOrd="0" destOrd="0" presId="urn:microsoft.com/office/officeart/2005/8/layout/cycle2"/>
    <dgm:cxn modelId="{087F0C2E-FA2B-7A40-8DAE-6029CBB6741B}" type="presParOf" srcId="{9BB1A111-3181-C543-9B50-3901352888A6}" destId="{ED726972-2960-EE45-BBFF-B6E3D8B8CB06}" srcOrd="4" destOrd="0" presId="urn:microsoft.com/office/officeart/2005/8/layout/cycle2"/>
    <dgm:cxn modelId="{B384E65D-1E13-C94A-903A-CD96E5D84409}" type="presParOf" srcId="{9BB1A111-3181-C543-9B50-3901352888A6}" destId="{DC2ABA26-45CC-3643-A479-8B552F7A4E75}" srcOrd="5" destOrd="0" presId="urn:microsoft.com/office/officeart/2005/8/layout/cycle2"/>
    <dgm:cxn modelId="{39B44289-FC59-FC42-8B62-F3C7CF7529EE}" type="presParOf" srcId="{DC2ABA26-45CC-3643-A479-8B552F7A4E75}" destId="{1FAFEE18-408A-2C43-B810-22D90074176F}" srcOrd="0" destOrd="0" presId="urn:microsoft.com/office/officeart/2005/8/layout/cycle2"/>
    <dgm:cxn modelId="{B141C74A-8772-3843-BB20-F3C597220C7C}" type="presParOf" srcId="{9BB1A111-3181-C543-9B50-3901352888A6}" destId="{24F41BC4-F8FD-6042-8DCB-20795EA9F20F}" srcOrd="6" destOrd="0" presId="urn:microsoft.com/office/officeart/2005/8/layout/cycle2"/>
    <dgm:cxn modelId="{F920C463-56D5-344E-8CFF-0E002B36F83B}" type="presParOf" srcId="{9BB1A111-3181-C543-9B50-3901352888A6}" destId="{62BFF651-7685-5A49-8C57-E3428B841A18}" srcOrd="7" destOrd="0" presId="urn:microsoft.com/office/officeart/2005/8/layout/cycle2"/>
    <dgm:cxn modelId="{407E7471-80A2-D748-AE1A-B57D59768551}" type="presParOf" srcId="{62BFF651-7685-5A49-8C57-E3428B841A18}" destId="{72B53BC7-E996-0842-AA58-D3BDFAD8ED7A}" srcOrd="0" destOrd="0" presId="urn:microsoft.com/office/officeart/2005/8/layout/cycle2"/>
    <dgm:cxn modelId="{283A7D67-F2CC-2541-A4D2-5A950BCF0F4A}" type="presParOf" srcId="{9BB1A111-3181-C543-9B50-3901352888A6}" destId="{8929E254-B915-3042-998D-49BC1DC9F0BD}" srcOrd="8" destOrd="0" presId="urn:microsoft.com/office/officeart/2005/8/layout/cycle2"/>
    <dgm:cxn modelId="{EF0CA146-9D6C-BC40-A9E5-F23D107CA4D0}" type="presParOf" srcId="{9BB1A111-3181-C543-9B50-3901352888A6}" destId="{91D77762-1CC5-5848-BCEC-BD43F1D26A93}" srcOrd="9" destOrd="0" presId="urn:microsoft.com/office/officeart/2005/8/layout/cycle2"/>
    <dgm:cxn modelId="{E7ADB0C9-7AE7-AB4F-9292-C54396FBDCFD}" type="presParOf" srcId="{91D77762-1CC5-5848-BCEC-BD43F1D26A93}" destId="{94C6C9D5-93CA-B544-9ACA-014A6107A28C}" srcOrd="0" destOrd="0" presId="urn:microsoft.com/office/officeart/2005/8/layout/cycle2"/>
    <dgm:cxn modelId="{8A14EADF-BDAA-634C-8392-0922B13C8DBE}" type="presParOf" srcId="{9BB1A111-3181-C543-9B50-3901352888A6}" destId="{DB70B080-BCD0-4745-8C64-157C857F1716}" srcOrd="10" destOrd="0" presId="urn:microsoft.com/office/officeart/2005/8/layout/cycle2"/>
    <dgm:cxn modelId="{8240D72E-917D-2B43-8FD6-CB9C3F2B3FF0}" type="presParOf" srcId="{9BB1A111-3181-C543-9B50-3901352888A6}" destId="{FAB0189E-062B-604B-A80F-108EE8A67A29}" srcOrd="11" destOrd="0" presId="urn:microsoft.com/office/officeart/2005/8/layout/cycle2"/>
    <dgm:cxn modelId="{6C1DEC5D-39AF-534E-9FC7-FC7A430972E0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C709F35-9339-AA47-BC37-98EC2A18AF07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A46BF-5C92-5C42-A11A-005DA179DE88}">
      <dgm:prSet phldrT="[Text]"/>
      <dgm:spPr/>
      <dgm:t>
        <a:bodyPr/>
        <a:lstStyle/>
        <a:p>
          <a:r>
            <a:rPr lang="en-US" dirty="0" smtClean="0"/>
            <a:t>Causative agent</a:t>
          </a:r>
          <a:endParaRPr lang="en-US" dirty="0"/>
        </a:p>
      </dgm:t>
    </dgm:pt>
    <dgm:pt modelId="{AE4E8D64-A25A-F142-856B-95153F968293}" type="parTrans" cxnId="{3F28FB4C-74FD-A747-A71D-15D7F349E7AA}">
      <dgm:prSet/>
      <dgm:spPr/>
      <dgm:t>
        <a:bodyPr/>
        <a:lstStyle/>
        <a:p>
          <a:endParaRPr lang="en-US"/>
        </a:p>
      </dgm:t>
    </dgm:pt>
    <dgm:pt modelId="{E204F73E-1D80-EC47-80B6-56C6DA8ABAC7}" type="sibTrans" cxnId="{3F28FB4C-74FD-A747-A71D-15D7F349E7AA}">
      <dgm:prSet/>
      <dgm:spPr/>
      <dgm:t>
        <a:bodyPr/>
        <a:lstStyle/>
        <a:p>
          <a:endParaRPr lang="en-US"/>
        </a:p>
      </dgm:t>
    </dgm:pt>
    <dgm:pt modelId="{99725923-415C-B041-8FC0-76ED40213CEF}">
      <dgm:prSet phldrT="[Text]"/>
      <dgm:spPr/>
      <dgm:t>
        <a:bodyPr/>
        <a:lstStyle/>
        <a:p>
          <a:r>
            <a:rPr lang="en-US" dirty="0" smtClean="0"/>
            <a:t>Reservoir</a:t>
          </a:r>
          <a:endParaRPr lang="en-US" dirty="0"/>
        </a:p>
      </dgm:t>
    </dgm:pt>
    <dgm:pt modelId="{EE593345-B27F-D244-A655-900DE1FCABA3}" type="parTrans" cxnId="{637B2AAA-F9B6-EC44-A89F-6D8B19A3F385}">
      <dgm:prSet/>
      <dgm:spPr/>
      <dgm:t>
        <a:bodyPr/>
        <a:lstStyle/>
        <a:p>
          <a:endParaRPr lang="en-US"/>
        </a:p>
      </dgm:t>
    </dgm:pt>
    <dgm:pt modelId="{42567E1C-B120-194C-937C-E59F61D9D5F2}" type="sibTrans" cxnId="{637B2AAA-F9B6-EC44-A89F-6D8B19A3F385}">
      <dgm:prSet/>
      <dgm:spPr/>
      <dgm:t>
        <a:bodyPr/>
        <a:lstStyle/>
        <a:p>
          <a:endParaRPr lang="en-US"/>
        </a:p>
      </dgm:t>
    </dgm:pt>
    <dgm:pt modelId="{D2CF60CB-5E3A-004A-A620-9D840E5F5543}">
      <dgm:prSet phldrT="[Text]" custT="1"/>
      <dgm:spPr/>
      <dgm:t>
        <a:bodyPr/>
        <a:lstStyle/>
        <a:p>
          <a:r>
            <a:rPr lang="en-US" sz="2200" dirty="0" smtClean="0"/>
            <a:t>Portal of exit</a:t>
          </a:r>
          <a:endParaRPr lang="en-US" sz="2200" dirty="0"/>
        </a:p>
      </dgm:t>
    </dgm:pt>
    <dgm:pt modelId="{53ACE942-D11F-2548-9B16-ACC4B0AF84A1}" type="parTrans" cxnId="{2DCF8613-B8DF-8D41-937E-58EC85E55E63}">
      <dgm:prSet/>
      <dgm:spPr/>
      <dgm:t>
        <a:bodyPr/>
        <a:lstStyle/>
        <a:p>
          <a:endParaRPr lang="en-US"/>
        </a:p>
      </dgm:t>
    </dgm:pt>
    <dgm:pt modelId="{189E3011-163C-C54B-ACCE-8E4D9C02C796}" type="sibTrans" cxnId="{2DCF8613-B8DF-8D41-937E-58EC85E55E63}">
      <dgm:prSet/>
      <dgm:spPr/>
      <dgm:t>
        <a:bodyPr/>
        <a:lstStyle/>
        <a:p>
          <a:endParaRPr lang="en-US"/>
        </a:p>
      </dgm:t>
    </dgm:pt>
    <dgm:pt modelId="{6E9A3250-CD5F-FE44-AD77-3A40F28A2D1D}">
      <dgm:prSet phldrT="[Text]"/>
      <dgm:spPr/>
      <dgm:t>
        <a:bodyPr/>
        <a:lstStyle/>
        <a:p>
          <a:r>
            <a:rPr lang="en-US" dirty="0" smtClean="0"/>
            <a:t>Portal of entry</a:t>
          </a:r>
          <a:endParaRPr lang="en-US" dirty="0"/>
        </a:p>
      </dgm:t>
    </dgm:pt>
    <dgm:pt modelId="{C2E3F1B2-B856-BF4A-AA10-56891A5DF880}" type="parTrans" cxnId="{F78A8664-6794-6C4E-BF19-D6BFA328FBE0}">
      <dgm:prSet/>
      <dgm:spPr/>
      <dgm:t>
        <a:bodyPr/>
        <a:lstStyle/>
        <a:p>
          <a:endParaRPr lang="en-US"/>
        </a:p>
      </dgm:t>
    </dgm:pt>
    <dgm:pt modelId="{D0FA3E7E-C64C-9047-A027-A81539CECA1D}" type="sibTrans" cxnId="{F78A8664-6794-6C4E-BF19-D6BFA328FBE0}">
      <dgm:prSet/>
      <dgm:spPr/>
      <dgm:t>
        <a:bodyPr/>
        <a:lstStyle/>
        <a:p>
          <a:endParaRPr lang="en-US"/>
        </a:p>
      </dgm:t>
    </dgm:pt>
    <dgm:pt modelId="{96AA7BD8-E66B-484B-AAF1-84ADBCFC41E8}">
      <dgm:prSet phldrT="[Text]"/>
      <dgm:spPr/>
      <dgm:t>
        <a:bodyPr/>
        <a:lstStyle/>
        <a:p>
          <a:r>
            <a:rPr lang="en-US" dirty="0" smtClean="0"/>
            <a:t>Susceptible  host</a:t>
          </a:r>
          <a:endParaRPr lang="en-US" dirty="0"/>
        </a:p>
      </dgm:t>
    </dgm:pt>
    <dgm:pt modelId="{A44A8993-2FDE-3647-BEFE-DA390CCE5D5F}" type="parTrans" cxnId="{D905CC82-27F8-F14D-BA5D-50C7EBB502FE}">
      <dgm:prSet/>
      <dgm:spPr/>
      <dgm:t>
        <a:bodyPr/>
        <a:lstStyle/>
        <a:p>
          <a:endParaRPr lang="en-US"/>
        </a:p>
      </dgm:t>
    </dgm:pt>
    <dgm:pt modelId="{7BF00CD5-319C-8C4A-A504-AED6237D0E60}" type="sibTrans" cxnId="{D905CC82-27F8-F14D-BA5D-50C7EBB502FE}">
      <dgm:prSet/>
      <dgm:spPr/>
      <dgm:t>
        <a:bodyPr/>
        <a:lstStyle/>
        <a:p>
          <a:endParaRPr lang="en-US"/>
        </a:p>
      </dgm:t>
    </dgm:pt>
    <dgm:pt modelId="{2A15A818-2436-FC4A-AC1C-932E5AD610E2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/>
            <a:t>Mode of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 transmission</a:t>
          </a:r>
          <a:endParaRPr lang="en-US" sz="2000" dirty="0"/>
        </a:p>
      </dgm:t>
    </dgm:pt>
    <dgm:pt modelId="{46DDE3DA-DA2E-224B-8F27-8C2955379CF6}" type="parTrans" cxnId="{3ACED72E-685B-684B-A644-32AF84D35F2F}">
      <dgm:prSet/>
      <dgm:spPr/>
      <dgm:t>
        <a:bodyPr/>
        <a:lstStyle/>
        <a:p>
          <a:endParaRPr lang="en-US"/>
        </a:p>
      </dgm:t>
    </dgm:pt>
    <dgm:pt modelId="{1791FCD9-B317-EB43-AF4C-CEC2974448CC}" type="sibTrans" cxnId="{3ACED72E-685B-684B-A644-32AF84D35F2F}">
      <dgm:prSet/>
      <dgm:spPr/>
      <dgm:t>
        <a:bodyPr/>
        <a:lstStyle/>
        <a:p>
          <a:endParaRPr lang="en-US"/>
        </a:p>
      </dgm:t>
    </dgm:pt>
    <dgm:pt modelId="{9BB1A111-3181-C543-9B50-3901352888A6}" type="pres">
      <dgm:prSet presAssocID="{3C709F35-9339-AA47-BC37-98EC2A18AF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E5DEF3-36A5-BB4C-8EE6-86153F20C3E3}" type="pres">
      <dgm:prSet presAssocID="{0BAA46BF-5C92-5C42-A11A-005DA179DE88}" presName="node" presStyleLbl="node1" presStyleIdx="0" presStyleCnt="6" custScaleX="405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8CA37-DBC3-1B41-B436-C96C77911048}" type="pres">
      <dgm:prSet presAssocID="{E204F73E-1D80-EC47-80B6-56C6DA8ABAC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91EE4BDB-F4AC-4B49-993D-D674830E4BA7}" type="pres">
      <dgm:prSet presAssocID="{E204F73E-1D80-EC47-80B6-56C6DA8ABAC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F42B02DD-30D1-1D4D-84DA-931B5534937B}" type="pres">
      <dgm:prSet presAssocID="{99725923-415C-B041-8FC0-76ED40213CEF}" presName="node" presStyleLbl="node1" presStyleIdx="1" presStyleCnt="6" custScaleX="331705" custRadScaleRad="229366" custRadScaleInc="63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89C2C-1807-CA46-9999-02CE0B3637DD}" type="pres">
      <dgm:prSet presAssocID="{42567E1C-B120-194C-937C-E59F61D9D5F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659731A-1856-9A41-B121-F116620007B1}" type="pres">
      <dgm:prSet presAssocID="{42567E1C-B120-194C-937C-E59F61D9D5F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ED726972-2960-EE45-BBFF-B6E3D8B8CB06}" type="pres">
      <dgm:prSet presAssocID="{D2CF60CB-5E3A-004A-A620-9D840E5F5543}" presName="node" presStyleLbl="node1" presStyleIdx="2" presStyleCnt="6" custScaleX="358596" custRadScaleRad="221191" custRadScaleInc="-590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2ABA26-45CC-3643-A479-8B552F7A4E75}" type="pres">
      <dgm:prSet presAssocID="{189E3011-163C-C54B-ACCE-8E4D9C02C796}" presName="sibTrans" presStyleLbl="sibTrans2D1" presStyleIdx="2" presStyleCnt="6"/>
      <dgm:spPr/>
      <dgm:t>
        <a:bodyPr/>
        <a:lstStyle/>
        <a:p>
          <a:endParaRPr lang="en-US"/>
        </a:p>
      </dgm:t>
    </dgm:pt>
    <dgm:pt modelId="{1FAFEE18-408A-2C43-B810-22D90074176F}" type="pres">
      <dgm:prSet presAssocID="{189E3011-163C-C54B-ACCE-8E4D9C02C79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4F41BC4-F8FD-6042-8DCB-20795EA9F20F}" type="pres">
      <dgm:prSet presAssocID="{2A15A818-2436-FC4A-AC1C-932E5AD610E2}" presName="node" presStyleLbl="node1" presStyleIdx="3" presStyleCnt="6" custScaleX="341702" custRadScaleRad="100186" custRadScaleInc="56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FF651-7685-5A49-8C57-E3428B841A18}" type="pres">
      <dgm:prSet presAssocID="{1791FCD9-B317-EB43-AF4C-CEC2974448C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2B53BC7-E996-0842-AA58-D3BDFAD8ED7A}" type="pres">
      <dgm:prSet presAssocID="{1791FCD9-B317-EB43-AF4C-CEC2974448CC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929E254-B915-3042-998D-49BC1DC9F0BD}" type="pres">
      <dgm:prSet presAssocID="{6E9A3250-CD5F-FE44-AD77-3A40F28A2D1D}" presName="node" presStyleLbl="node1" presStyleIdx="4" presStyleCnt="6" custScaleX="362473" custRadScaleRad="229543" custRadScaleInc="618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77762-1CC5-5848-BCEC-BD43F1D26A93}" type="pres">
      <dgm:prSet presAssocID="{D0FA3E7E-C64C-9047-A027-A81539CECA1D}" presName="sibTrans" presStyleLbl="sibTrans2D1" presStyleIdx="4" presStyleCnt="6"/>
      <dgm:spPr/>
      <dgm:t>
        <a:bodyPr/>
        <a:lstStyle/>
        <a:p>
          <a:endParaRPr lang="en-US"/>
        </a:p>
      </dgm:t>
    </dgm:pt>
    <dgm:pt modelId="{94C6C9D5-93CA-B544-9ACA-014A6107A28C}" type="pres">
      <dgm:prSet presAssocID="{D0FA3E7E-C64C-9047-A027-A81539CECA1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B70B080-BCD0-4745-8C64-157C857F1716}" type="pres">
      <dgm:prSet presAssocID="{96AA7BD8-E66B-484B-AAF1-84ADBCFC41E8}" presName="node" presStyleLbl="node1" presStyleIdx="5" presStyleCnt="6" custScaleX="386955" custRadScaleRad="223186" custRadScaleInc="-54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0189E-062B-604B-A80F-108EE8A67A29}" type="pres">
      <dgm:prSet presAssocID="{7BF00CD5-319C-8C4A-A504-AED6237D0E60}" presName="sibTrans" presStyleLbl="sibTrans2D1" presStyleIdx="5" presStyleCnt="6"/>
      <dgm:spPr/>
      <dgm:t>
        <a:bodyPr/>
        <a:lstStyle/>
        <a:p>
          <a:endParaRPr lang="en-US"/>
        </a:p>
      </dgm:t>
    </dgm:pt>
    <dgm:pt modelId="{1301C18C-3080-3F46-9DD1-6CC9D5E736AF}" type="pres">
      <dgm:prSet presAssocID="{7BF00CD5-319C-8C4A-A504-AED6237D0E60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0C7D3800-A31E-8E43-B4BC-6EE280CA321A}" type="presOf" srcId="{189E3011-163C-C54B-ACCE-8E4D9C02C796}" destId="{DC2ABA26-45CC-3643-A479-8B552F7A4E75}" srcOrd="0" destOrd="0" presId="urn:microsoft.com/office/officeart/2005/8/layout/cycle2"/>
    <dgm:cxn modelId="{5BC43CDC-9D10-6A47-A5EA-505307DBF2A8}" type="presOf" srcId="{E204F73E-1D80-EC47-80B6-56C6DA8ABAC7}" destId="{91EE4BDB-F4AC-4B49-993D-D674830E4BA7}" srcOrd="1" destOrd="0" presId="urn:microsoft.com/office/officeart/2005/8/layout/cycle2"/>
    <dgm:cxn modelId="{F78A8664-6794-6C4E-BF19-D6BFA328FBE0}" srcId="{3C709F35-9339-AA47-BC37-98EC2A18AF07}" destId="{6E9A3250-CD5F-FE44-AD77-3A40F28A2D1D}" srcOrd="4" destOrd="0" parTransId="{C2E3F1B2-B856-BF4A-AA10-56891A5DF880}" sibTransId="{D0FA3E7E-C64C-9047-A027-A81539CECA1D}"/>
    <dgm:cxn modelId="{3F28FB4C-74FD-A747-A71D-15D7F349E7AA}" srcId="{3C709F35-9339-AA47-BC37-98EC2A18AF07}" destId="{0BAA46BF-5C92-5C42-A11A-005DA179DE88}" srcOrd="0" destOrd="0" parTransId="{AE4E8D64-A25A-F142-856B-95153F968293}" sibTransId="{E204F73E-1D80-EC47-80B6-56C6DA8ABAC7}"/>
    <dgm:cxn modelId="{011C7638-6665-494F-BDE0-065CFA66EEB2}" type="presOf" srcId="{96AA7BD8-E66B-484B-AAF1-84ADBCFC41E8}" destId="{DB70B080-BCD0-4745-8C64-157C857F1716}" srcOrd="0" destOrd="0" presId="urn:microsoft.com/office/officeart/2005/8/layout/cycle2"/>
    <dgm:cxn modelId="{06946047-73C8-2443-BABA-A3B02A21769C}" type="presOf" srcId="{0BAA46BF-5C92-5C42-A11A-005DA179DE88}" destId="{1AE5DEF3-36A5-BB4C-8EE6-86153F20C3E3}" srcOrd="0" destOrd="0" presId="urn:microsoft.com/office/officeart/2005/8/layout/cycle2"/>
    <dgm:cxn modelId="{17267CCA-93D7-A546-AE32-D92743721579}" type="presOf" srcId="{E204F73E-1D80-EC47-80B6-56C6DA8ABAC7}" destId="{6C78CA37-DBC3-1B41-B436-C96C77911048}" srcOrd="0" destOrd="0" presId="urn:microsoft.com/office/officeart/2005/8/layout/cycle2"/>
    <dgm:cxn modelId="{A0094216-5B39-AA48-9E27-D9B62B864EF8}" type="presOf" srcId="{1791FCD9-B317-EB43-AF4C-CEC2974448CC}" destId="{72B53BC7-E996-0842-AA58-D3BDFAD8ED7A}" srcOrd="1" destOrd="0" presId="urn:microsoft.com/office/officeart/2005/8/layout/cycle2"/>
    <dgm:cxn modelId="{FB82EF08-A404-4B4A-B01A-C9DF28D63A10}" type="presOf" srcId="{1791FCD9-B317-EB43-AF4C-CEC2974448CC}" destId="{62BFF651-7685-5A49-8C57-E3428B841A18}" srcOrd="0" destOrd="0" presId="urn:microsoft.com/office/officeart/2005/8/layout/cycle2"/>
    <dgm:cxn modelId="{0DB042F1-ED91-4047-89C6-373CDB3B8BF3}" type="presOf" srcId="{2A15A818-2436-FC4A-AC1C-932E5AD610E2}" destId="{24F41BC4-F8FD-6042-8DCB-20795EA9F20F}" srcOrd="0" destOrd="0" presId="urn:microsoft.com/office/officeart/2005/8/layout/cycle2"/>
    <dgm:cxn modelId="{7E7A07DD-DBE9-B348-ABB1-4907E0343D1A}" type="presOf" srcId="{D0FA3E7E-C64C-9047-A027-A81539CECA1D}" destId="{91D77762-1CC5-5848-BCEC-BD43F1D26A93}" srcOrd="0" destOrd="0" presId="urn:microsoft.com/office/officeart/2005/8/layout/cycle2"/>
    <dgm:cxn modelId="{FC6CACCE-2FD2-5447-AE8B-D466C2FC6176}" type="presOf" srcId="{3C709F35-9339-AA47-BC37-98EC2A18AF07}" destId="{9BB1A111-3181-C543-9B50-3901352888A6}" srcOrd="0" destOrd="0" presId="urn:microsoft.com/office/officeart/2005/8/layout/cycle2"/>
    <dgm:cxn modelId="{850EB913-0512-6543-ACD3-0FA71148C4EB}" type="presOf" srcId="{7BF00CD5-319C-8C4A-A504-AED6237D0E60}" destId="{1301C18C-3080-3F46-9DD1-6CC9D5E736AF}" srcOrd="1" destOrd="0" presId="urn:microsoft.com/office/officeart/2005/8/layout/cycle2"/>
    <dgm:cxn modelId="{3EA08CAA-19F7-6F47-A635-A62D9E83F51B}" type="presOf" srcId="{42567E1C-B120-194C-937C-E59F61D9D5F2}" destId="{1659731A-1856-9A41-B121-F116620007B1}" srcOrd="1" destOrd="0" presId="urn:microsoft.com/office/officeart/2005/8/layout/cycle2"/>
    <dgm:cxn modelId="{44515BFD-1033-134D-83EE-55476A5D4CC7}" type="presOf" srcId="{D0FA3E7E-C64C-9047-A027-A81539CECA1D}" destId="{94C6C9D5-93CA-B544-9ACA-014A6107A28C}" srcOrd="1" destOrd="0" presId="urn:microsoft.com/office/officeart/2005/8/layout/cycle2"/>
    <dgm:cxn modelId="{39E69A0C-4067-FD41-A90F-5FD650899AD1}" type="presOf" srcId="{6E9A3250-CD5F-FE44-AD77-3A40F28A2D1D}" destId="{8929E254-B915-3042-998D-49BC1DC9F0BD}" srcOrd="0" destOrd="0" presId="urn:microsoft.com/office/officeart/2005/8/layout/cycle2"/>
    <dgm:cxn modelId="{DC2B89E8-8666-9B42-9422-42EC7290242F}" type="presOf" srcId="{D2CF60CB-5E3A-004A-A620-9D840E5F5543}" destId="{ED726972-2960-EE45-BBFF-B6E3D8B8CB06}" srcOrd="0" destOrd="0" presId="urn:microsoft.com/office/officeart/2005/8/layout/cycle2"/>
    <dgm:cxn modelId="{7741F522-12FD-DD43-8ECE-C1693EAD328D}" type="presOf" srcId="{7BF00CD5-319C-8C4A-A504-AED6237D0E60}" destId="{FAB0189E-062B-604B-A80F-108EE8A67A29}" srcOrd="0" destOrd="0" presId="urn:microsoft.com/office/officeart/2005/8/layout/cycle2"/>
    <dgm:cxn modelId="{49D64636-D823-C247-87F3-92E5C84ED468}" type="presOf" srcId="{42567E1C-B120-194C-937C-E59F61D9D5F2}" destId="{97789C2C-1807-CA46-9999-02CE0B3637DD}" srcOrd="0" destOrd="0" presId="urn:microsoft.com/office/officeart/2005/8/layout/cycle2"/>
    <dgm:cxn modelId="{D905CC82-27F8-F14D-BA5D-50C7EBB502FE}" srcId="{3C709F35-9339-AA47-BC37-98EC2A18AF07}" destId="{96AA7BD8-E66B-484B-AAF1-84ADBCFC41E8}" srcOrd="5" destOrd="0" parTransId="{A44A8993-2FDE-3647-BEFE-DA390CCE5D5F}" sibTransId="{7BF00CD5-319C-8C4A-A504-AED6237D0E60}"/>
    <dgm:cxn modelId="{C98314D8-BF67-144B-815B-6DDD22C27A54}" type="presOf" srcId="{189E3011-163C-C54B-ACCE-8E4D9C02C796}" destId="{1FAFEE18-408A-2C43-B810-22D90074176F}" srcOrd="1" destOrd="0" presId="urn:microsoft.com/office/officeart/2005/8/layout/cycle2"/>
    <dgm:cxn modelId="{637B2AAA-F9B6-EC44-A89F-6D8B19A3F385}" srcId="{3C709F35-9339-AA47-BC37-98EC2A18AF07}" destId="{99725923-415C-B041-8FC0-76ED40213CEF}" srcOrd="1" destOrd="0" parTransId="{EE593345-B27F-D244-A655-900DE1FCABA3}" sibTransId="{42567E1C-B120-194C-937C-E59F61D9D5F2}"/>
    <dgm:cxn modelId="{2DCF8613-B8DF-8D41-937E-58EC85E55E63}" srcId="{3C709F35-9339-AA47-BC37-98EC2A18AF07}" destId="{D2CF60CB-5E3A-004A-A620-9D840E5F5543}" srcOrd="2" destOrd="0" parTransId="{53ACE942-D11F-2548-9B16-ACC4B0AF84A1}" sibTransId="{189E3011-163C-C54B-ACCE-8E4D9C02C796}"/>
    <dgm:cxn modelId="{3ACED72E-685B-684B-A644-32AF84D35F2F}" srcId="{3C709F35-9339-AA47-BC37-98EC2A18AF07}" destId="{2A15A818-2436-FC4A-AC1C-932E5AD610E2}" srcOrd="3" destOrd="0" parTransId="{46DDE3DA-DA2E-224B-8F27-8C2955379CF6}" sibTransId="{1791FCD9-B317-EB43-AF4C-CEC2974448CC}"/>
    <dgm:cxn modelId="{6C1A62E9-1149-EF42-87AE-9B6B0ED294D1}" type="presOf" srcId="{99725923-415C-B041-8FC0-76ED40213CEF}" destId="{F42B02DD-30D1-1D4D-84DA-931B5534937B}" srcOrd="0" destOrd="0" presId="urn:microsoft.com/office/officeart/2005/8/layout/cycle2"/>
    <dgm:cxn modelId="{10D0D6A9-7837-2C4E-9467-D75009191207}" type="presParOf" srcId="{9BB1A111-3181-C543-9B50-3901352888A6}" destId="{1AE5DEF3-36A5-BB4C-8EE6-86153F20C3E3}" srcOrd="0" destOrd="0" presId="urn:microsoft.com/office/officeart/2005/8/layout/cycle2"/>
    <dgm:cxn modelId="{AF9A551E-18E5-374F-85FF-E2C01801D395}" type="presParOf" srcId="{9BB1A111-3181-C543-9B50-3901352888A6}" destId="{6C78CA37-DBC3-1B41-B436-C96C77911048}" srcOrd="1" destOrd="0" presId="urn:microsoft.com/office/officeart/2005/8/layout/cycle2"/>
    <dgm:cxn modelId="{722173A2-79E1-5748-AE6D-3EF0C794767E}" type="presParOf" srcId="{6C78CA37-DBC3-1B41-B436-C96C77911048}" destId="{91EE4BDB-F4AC-4B49-993D-D674830E4BA7}" srcOrd="0" destOrd="0" presId="urn:microsoft.com/office/officeart/2005/8/layout/cycle2"/>
    <dgm:cxn modelId="{417F66BC-17D0-294B-9B30-CAA7F91B41A0}" type="presParOf" srcId="{9BB1A111-3181-C543-9B50-3901352888A6}" destId="{F42B02DD-30D1-1D4D-84DA-931B5534937B}" srcOrd="2" destOrd="0" presId="urn:microsoft.com/office/officeart/2005/8/layout/cycle2"/>
    <dgm:cxn modelId="{A3D32678-AC50-7A4C-A97E-05C6A9F639AE}" type="presParOf" srcId="{9BB1A111-3181-C543-9B50-3901352888A6}" destId="{97789C2C-1807-CA46-9999-02CE0B3637DD}" srcOrd="3" destOrd="0" presId="urn:microsoft.com/office/officeart/2005/8/layout/cycle2"/>
    <dgm:cxn modelId="{FC1B4B31-1C3B-8F45-84B9-64507E5C9BCA}" type="presParOf" srcId="{97789C2C-1807-CA46-9999-02CE0B3637DD}" destId="{1659731A-1856-9A41-B121-F116620007B1}" srcOrd="0" destOrd="0" presId="urn:microsoft.com/office/officeart/2005/8/layout/cycle2"/>
    <dgm:cxn modelId="{80CDB199-8734-6C4A-8CA2-2EC9268087AD}" type="presParOf" srcId="{9BB1A111-3181-C543-9B50-3901352888A6}" destId="{ED726972-2960-EE45-BBFF-B6E3D8B8CB06}" srcOrd="4" destOrd="0" presId="urn:microsoft.com/office/officeart/2005/8/layout/cycle2"/>
    <dgm:cxn modelId="{D02C442D-F475-FE43-827B-4C3C7DFDB351}" type="presParOf" srcId="{9BB1A111-3181-C543-9B50-3901352888A6}" destId="{DC2ABA26-45CC-3643-A479-8B552F7A4E75}" srcOrd="5" destOrd="0" presId="urn:microsoft.com/office/officeart/2005/8/layout/cycle2"/>
    <dgm:cxn modelId="{9672BF31-AF85-E049-A14E-D9C627827E10}" type="presParOf" srcId="{DC2ABA26-45CC-3643-A479-8B552F7A4E75}" destId="{1FAFEE18-408A-2C43-B810-22D90074176F}" srcOrd="0" destOrd="0" presId="urn:microsoft.com/office/officeart/2005/8/layout/cycle2"/>
    <dgm:cxn modelId="{80D0C501-8833-5B4C-9350-6753063C76E0}" type="presParOf" srcId="{9BB1A111-3181-C543-9B50-3901352888A6}" destId="{24F41BC4-F8FD-6042-8DCB-20795EA9F20F}" srcOrd="6" destOrd="0" presId="urn:microsoft.com/office/officeart/2005/8/layout/cycle2"/>
    <dgm:cxn modelId="{221047D1-A28C-5441-9B4B-FE0C605B9B57}" type="presParOf" srcId="{9BB1A111-3181-C543-9B50-3901352888A6}" destId="{62BFF651-7685-5A49-8C57-E3428B841A18}" srcOrd="7" destOrd="0" presId="urn:microsoft.com/office/officeart/2005/8/layout/cycle2"/>
    <dgm:cxn modelId="{5D01C711-F676-9641-9002-3EC688B418E2}" type="presParOf" srcId="{62BFF651-7685-5A49-8C57-E3428B841A18}" destId="{72B53BC7-E996-0842-AA58-D3BDFAD8ED7A}" srcOrd="0" destOrd="0" presId="urn:microsoft.com/office/officeart/2005/8/layout/cycle2"/>
    <dgm:cxn modelId="{A0DBDEAA-190C-AE4D-8CB4-98EA1A74C2A4}" type="presParOf" srcId="{9BB1A111-3181-C543-9B50-3901352888A6}" destId="{8929E254-B915-3042-998D-49BC1DC9F0BD}" srcOrd="8" destOrd="0" presId="urn:microsoft.com/office/officeart/2005/8/layout/cycle2"/>
    <dgm:cxn modelId="{5E9B2181-A1E0-4149-B7CD-58258EDA59A6}" type="presParOf" srcId="{9BB1A111-3181-C543-9B50-3901352888A6}" destId="{91D77762-1CC5-5848-BCEC-BD43F1D26A93}" srcOrd="9" destOrd="0" presId="urn:microsoft.com/office/officeart/2005/8/layout/cycle2"/>
    <dgm:cxn modelId="{10E0E3FD-9CE5-0448-B492-10C4F94A0E73}" type="presParOf" srcId="{91D77762-1CC5-5848-BCEC-BD43F1D26A93}" destId="{94C6C9D5-93CA-B544-9ACA-014A6107A28C}" srcOrd="0" destOrd="0" presId="urn:microsoft.com/office/officeart/2005/8/layout/cycle2"/>
    <dgm:cxn modelId="{A0C7082B-B8C3-874D-8F70-9F5CF2F1B1D5}" type="presParOf" srcId="{9BB1A111-3181-C543-9B50-3901352888A6}" destId="{DB70B080-BCD0-4745-8C64-157C857F1716}" srcOrd="10" destOrd="0" presId="urn:microsoft.com/office/officeart/2005/8/layout/cycle2"/>
    <dgm:cxn modelId="{C9AC5491-3F47-7544-AB82-A689E082B03F}" type="presParOf" srcId="{9BB1A111-3181-C543-9B50-3901352888A6}" destId="{FAB0189E-062B-604B-A80F-108EE8A67A29}" srcOrd="11" destOrd="0" presId="urn:microsoft.com/office/officeart/2005/8/layout/cycle2"/>
    <dgm:cxn modelId="{BF7436F8-AF26-3E44-8904-FB1161E61B02}" type="presParOf" srcId="{FAB0189E-062B-604B-A80F-108EE8A67A29}" destId="{1301C18C-3080-3F46-9DD1-6CC9D5E736A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437598" y="4"/>
          <a:ext cx="2931881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FF00"/>
              </a:solidFill>
            </a:rPr>
            <a:t>Causative agent </a:t>
          </a:r>
          <a:endParaRPr lang="en-US" sz="2200" kern="1200" dirty="0">
            <a:solidFill>
              <a:srgbClr val="FFFF00"/>
            </a:solidFill>
          </a:endParaRPr>
        </a:p>
      </dsp:txBody>
      <dsp:txXfrm>
        <a:off x="2866962" y="105868"/>
        <a:ext cx="2073153" cy="511158"/>
      </dsp:txXfrm>
    </dsp:sp>
    <dsp:sp modelId="{6C78CA37-DBC3-1B41-B436-C96C77911048}">
      <dsp:nvSpPr>
        <dsp:cNvPr id="0" name=""/>
        <dsp:cNvSpPr/>
      </dsp:nvSpPr>
      <dsp:spPr>
        <a:xfrm rot="866638">
          <a:off x="5009426" y="555056"/>
          <a:ext cx="23875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5010558" y="594918"/>
        <a:ext cx="167126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87077">
          <a:off x="2605585" y="499298"/>
          <a:ext cx="12602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605990" y="551985"/>
        <a:ext cx="88218" cy="1463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FF00"/>
              </a:solidFill>
            </a:rPr>
            <a:t>Reservoir</a:t>
          </a:r>
          <a:endParaRPr lang="en-US" sz="2200" kern="1200" dirty="0">
            <a:solidFill>
              <a:srgbClr val="FFFF00"/>
            </a:solidFill>
          </a:endParaRPr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FF00"/>
              </a:solidFill>
            </a:rPr>
            <a:t>Portal of exit</a:t>
          </a:r>
          <a:endParaRPr lang="en-US" sz="2200" kern="1200" dirty="0">
            <a:solidFill>
              <a:srgbClr val="FFFF00"/>
            </a:solidFill>
          </a:endParaRPr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rgbClr val="FFFF00"/>
              </a:solidFill>
            </a:rPr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FFFF00"/>
              </a:solidFill>
            </a:rPr>
            <a:t> transmission</a:t>
          </a:r>
          <a:endParaRPr lang="en-US" sz="2000" kern="1200" dirty="0">
            <a:solidFill>
              <a:srgbClr val="FFFF00"/>
            </a:solidFill>
          </a:endParaRPr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FF00"/>
              </a:solidFill>
            </a:rPr>
            <a:t>Portal of entry</a:t>
          </a:r>
          <a:endParaRPr lang="en-US" sz="2200" kern="1200" dirty="0">
            <a:solidFill>
              <a:srgbClr val="FFFF00"/>
            </a:solidFill>
          </a:endParaRPr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799693">
          <a:off x="2427222" y="2058396"/>
          <a:ext cx="3634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498878" y="2117684"/>
        <a:ext cx="290214" cy="146384"/>
      </dsp:txXfrm>
    </dsp:sp>
    <dsp:sp modelId="{8929E254-B915-3042-998D-49BC1DC9F0BD}">
      <dsp:nvSpPr>
        <dsp:cNvPr id="0" name=""/>
        <dsp:cNvSpPr/>
      </dsp:nvSpPr>
      <dsp:spPr>
        <a:xfrm>
          <a:off x="72517" y="1451936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46" y="1557800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522635">
          <a:off x="1368701" y="1224591"/>
          <a:ext cx="11577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84440" y="1290676"/>
        <a:ext cx="81043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1">
          <a:gsLst>
            <a:gs pos="0">
              <a:schemeClr val="dk1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dk1">
                <a:shade val="100000"/>
              </a:schemeClr>
            </a:gs>
            <a:gs pos="100000">
              <a:schemeClr val="dk1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dk1"/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FF00"/>
              </a:solidFill>
            </a:rPr>
            <a:t>Susceptible  host</a:t>
          </a:r>
          <a:endParaRPr lang="en-US" sz="2200" kern="1200" dirty="0">
            <a:solidFill>
              <a:srgbClr val="FFFF00"/>
            </a:solidFill>
          </a:endParaRPr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E5DEF3-36A5-BB4C-8EE6-86153F20C3E3}">
      <dsp:nvSpPr>
        <dsp:cNvPr id="0" name=""/>
        <dsp:cNvSpPr/>
      </dsp:nvSpPr>
      <dsp:spPr>
        <a:xfrm>
          <a:off x="2357210" y="1535"/>
          <a:ext cx="2931881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Causative agent</a:t>
          </a:r>
          <a:endParaRPr lang="en-US" sz="2200" kern="1200" dirty="0"/>
        </a:p>
      </dsp:txBody>
      <dsp:txXfrm>
        <a:off x="2786574" y="107399"/>
        <a:ext cx="2073153" cy="511158"/>
      </dsp:txXfrm>
    </dsp:sp>
    <dsp:sp modelId="{6C78CA37-DBC3-1B41-B436-C96C77911048}">
      <dsp:nvSpPr>
        <dsp:cNvPr id="0" name=""/>
        <dsp:cNvSpPr/>
      </dsp:nvSpPr>
      <dsp:spPr>
        <a:xfrm rot="837214">
          <a:off x="4958323" y="555888"/>
          <a:ext cx="264362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4959403" y="595858"/>
        <a:ext cx="191170" cy="146384"/>
      </dsp:txXfrm>
    </dsp:sp>
    <dsp:sp modelId="{F42B02DD-30D1-1D4D-84DA-931B5534937B}">
      <dsp:nvSpPr>
        <dsp:cNvPr id="0" name=""/>
        <dsp:cNvSpPr/>
      </dsp:nvSpPr>
      <dsp:spPr>
        <a:xfrm>
          <a:off x="5066072" y="608255"/>
          <a:ext cx="2397849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Reservoir</a:t>
          </a:r>
          <a:endParaRPr lang="en-US" sz="2200" kern="1200" dirty="0"/>
        </a:p>
      </dsp:txBody>
      <dsp:txXfrm>
        <a:off x="5417229" y="714119"/>
        <a:ext cx="1695535" cy="511158"/>
      </dsp:txXfrm>
    </dsp:sp>
    <dsp:sp modelId="{97789C2C-1807-CA46-9999-02CE0B3637DD}">
      <dsp:nvSpPr>
        <dsp:cNvPr id="0" name=""/>
        <dsp:cNvSpPr/>
      </dsp:nvSpPr>
      <dsp:spPr>
        <a:xfrm rot="5736998">
          <a:off x="6146024" y="1337889"/>
          <a:ext cx="14153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6169332" y="1365556"/>
        <a:ext cx="99073" cy="146384"/>
      </dsp:txXfrm>
    </dsp:sp>
    <dsp:sp modelId="{ED726972-2960-EE45-BBFF-B6E3D8B8CB06}">
      <dsp:nvSpPr>
        <dsp:cNvPr id="0" name=""/>
        <dsp:cNvSpPr/>
      </dsp:nvSpPr>
      <dsp:spPr>
        <a:xfrm>
          <a:off x="4871677" y="1596608"/>
          <a:ext cx="2592240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exit</a:t>
          </a:r>
          <a:endParaRPr lang="en-US" sz="2200" kern="1200" dirty="0"/>
        </a:p>
      </dsp:txBody>
      <dsp:txXfrm>
        <a:off x="5251302" y="1702472"/>
        <a:ext cx="1832990" cy="511158"/>
      </dsp:txXfrm>
    </dsp:sp>
    <dsp:sp modelId="{DC2ABA26-45CC-3643-A479-8B552F7A4E75}">
      <dsp:nvSpPr>
        <dsp:cNvPr id="0" name=""/>
        <dsp:cNvSpPr/>
      </dsp:nvSpPr>
      <dsp:spPr>
        <a:xfrm rot="9982501">
          <a:off x="4850586" y="2125770"/>
          <a:ext cx="243979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922748" y="2165944"/>
        <a:ext cx="170787" cy="146384"/>
      </dsp:txXfrm>
    </dsp:sp>
    <dsp:sp modelId="{24F41BC4-F8FD-6042-8DCB-20795EA9F20F}">
      <dsp:nvSpPr>
        <dsp:cNvPr id="0" name=""/>
        <dsp:cNvSpPr/>
      </dsp:nvSpPr>
      <dsp:spPr>
        <a:xfrm>
          <a:off x="2555939" y="2172713"/>
          <a:ext cx="247011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/>
            <a:t>Mode of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transmission</a:t>
          </a:r>
          <a:endParaRPr lang="en-US" sz="2000" kern="1200" dirty="0"/>
        </a:p>
      </dsp:txBody>
      <dsp:txXfrm>
        <a:off x="2917679" y="2278577"/>
        <a:ext cx="1746636" cy="511158"/>
      </dsp:txXfrm>
    </dsp:sp>
    <dsp:sp modelId="{62BFF651-7685-5A49-8C57-E3428B841A18}">
      <dsp:nvSpPr>
        <dsp:cNvPr id="0" name=""/>
        <dsp:cNvSpPr/>
      </dsp:nvSpPr>
      <dsp:spPr>
        <a:xfrm rot="11628136">
          <a:off x="2478268" y="2122120"/>
          <a:ext cx="264123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550403" y="2179646"/>
        <a:ext cx="190931" cy="146384"/>
      </dsp:txXfrm>
    </dsp:sp>
    <dsp:sp modelId="{8929E254-B915-3042-998D-49BC1DC9F0BD}">
      <dsp:nvSpPr>
        <dsp:cNvPr id="0" name=""/>
        <dsp:cNvSpPr/>
      </dsp:nvSpPr>
      <dsp:spPr>
        <a:xfrm>
          <a:off x="72522" y="1581067"/>
          <a:ext cx="2620266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Portal of entry</a:t>
          </a:r>
          <a:endParaRPr lang="en-US" sz="2200" kern="1200" dirty="0"/>
        </a:p>
      </dsp:txBody>
      <dsp:txXfrm>
        <a:off x="456251" y="1686931"/>
        <a:ext cx="1852808" cy="511158"/>
      </dsp:txXfrm>
    </dsp:sp>
    <dsp:sp modelId="{91D77762-1CC5-5848-BCEC-BD43F1D26A93}">
      <dsp:nvSpPr>
        <dsp:cNvPr id="0" name=""/>
        <dsp:cNvSpPr/>
      </dsp:nvSpPr>
      <dsp:spPr>
        <a:xfrm rot="16483844">
          <a:off x="1334316" y="1291091"/>
          <a:ext cx="184306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359682" y="1367438"/>
        <a:ext cx="129014" cy="146384"/>
      </dsp:txXfrm>
    </dsp:sp>
    <dsp:sp modelId="{DB70B080-BCD0-4745-8C64-157C857F1716}">
      <dsp:nvSpPr>
        <dsp:cNvPr id="0" name=""/>
        <dsp:cNvSpPr/>
      </dsp:nvSpPr>
      <dsp:spPr>
        <a:xfrm>
          <a:off x="72521" y="511794"/>
          <a:ext cx="2797243" cy="7228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Susceptible  host</a:t>
          </a:r>
          <a:endParaRPr lang="en-US" sz="2200" kern="1200" dirty="0"/>
        </a:p>
      </dsp:txBody>
      <dsp:txXfrm>
        <a:off x="482168" y="617658"/>
        <a:ext cx="1977949" cy="511158"/>
      </dsp:txXfrm>
    </dsp:sp>
    <dsp:sp modelId="{FAB0189E-062B-604B-A80F-108EE8A67A29}">
      <dsp:nvSpPr>
        <dsp:cNvPr id="0" name=""/>
        <dsp:cNvSpPr/>
      </dsp:nvSpPr>
      <dsp:spPr>
        <a:xfrm rot="20865575">
          <a:off x="2580889" y="499892"/>
          <a:ext cx="97750" cy="2439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6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81222" y="551796"/>
        <a:ext cx="68425" cy="146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10/4/11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16184"/>
            <a:ext cx="7635108" cy="11560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Tentative CNA clinical Groups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823338"/>
            <a:ext cx="3657600" cy="3192846"/>
          </a:xfrm>
        </p:spPr>
        <p:txBody>
          <a:bodyPr numCol="2">
            <a:normAutofit fontScale="92500" lnSpcReduction="20000"/>
          </a:bodyPr>
          <a:lstStyle/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Srujal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Nicole</a:t>
            </a: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Prachi</a:t>
            </a:r>
            <a:r>
              <a:rPr lang="en-US" sz="1800" dirty="0" smtClean="0">
                <a:latin typeface="Abadi MT Condensed Extra Bold"/>
                <a:cs typeface="Abadi MT Condensed Extra Bold"/>
              </a:rPr>
              <a:t> 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Celina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Katie</a:t>
            </a: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Jaxmaureen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Taylor M</a:t>
            </a: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Shinera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endParaRPr lang="en-US" sz="1800" dirty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Sergio</a:t>
            </a: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Alexa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Nick</a:t>
            </a: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Sagar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Allison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Dana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Sabrina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Rishi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Jessica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Pierce </a:t>
            </a: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James</a:t>
            </a:r>
          </a:p>
          <a:p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endParaRPr lang="en-US" sz="1800" dirty="0" smtClean="0">
              <a:latin typeface="Apple Casual"/>
              <a:cs typeface="Apple Casual"/>
            </a:endParaRPr>
          </a:p>
          <a:p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508" y="891181"/>
            <a:ext cx="3657600" cy="1864312"/>
          </a:xfrm>
        </p:spPr>
        <p:txBody>
          <a:bodyPr numCol="2">
            <a:normAutofit fontScale="92500" lnSpcReduction="20000"/>
          </a:bodyPr>
          <a:lstStyle/>
          <a:p>
            <a:pPr marL="0" indent="0">
              <a:buNone/>
            </a:pPr>
            <a:endParaRPr lang="en-US" dirty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Christian</a:t>
            </a:r>
          </a:p>
          <a:p>
            <a:r>
              <a:rPr lang="en-US" sz="1800" smtClean="0">
                <a:latin typeface="Abadi MT Condensed Extra Bold"/>
                <a:cs typeface="Abadi MT Condensed Extra Bold"/>
              </a:rPr>
              <a:t>Michal 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Kristen</a:t>
            </a:r>
          </a:p>
          <a:p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Ravina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Avani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Juhi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err="1" smtClean="0">
                <a:latin typeface="Abadi MT Condensed Extra Bold"/>
                <a:cs typeface="Abadi MT Condensed Extra Bold"/>
              </a:rPr>
              <a:t>Masaumi</a:t>
            </a:r>
            <a:endParaRPr lang="en-US" sz="1800" dirty="0" smtClean="0">
              <a:latin typeface="Abadi MT Condensed Extra Bold"/>
              <a:cs typeface="Abadi MT Condensed Extra Bold"/>
            </a:endParaRPr>
          </a:p>
          <a:p>
            <a:r>
              <a:rPr lang="en-US" sz="1800" dirty="0" smtClean="0">
                <a:latin typeface="Abadi MT Condensed Extra Bold"/>
                <a:cs typeface="Abadi MT Condensed Extra Bold"/>
              </a:rPr>
              <a:t>Eduardo</a:t>
            </a:r>
          </a:p>
          <a:p>
            <a:endParaRPr lang="en-US" sz="1800" dirty="0" smtClean="0">
              <a:latin typeface="Abadi MT Condensed Extra Bold"/>
              <a:cs typeface="Abadi MT Condensed Extra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6191" y="758016"/>
            <a:ext cx="27449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badi MT Condensed Extra Bold"/>
                <a:cs typeface="Abadi MT Condensed Extra Bold"/>
              </a:rPr>
              <a:t>A/B (November)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18829" y="741691"/>
            <a:ext cx="2524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AD0101"/>
              </a:buClr>
            </a:pPr>
            <a:r>
              <a:rPr lang="en-US" sz="2800" dirty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C Dec/Jan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8830" y="2846360"/>
            <a:ext cx="252497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D Jan/Feb</a:t>
            </a:r>
            <a:endParaRPr lang="en-US" sz="2800" dirty="0">
              <a:solidFill>
                <a:srgbClr val="303030"/>
              </a:solidFill>
              <a:latin typeface="Abadi MT Condensed Extra Bold"/>
              <a:cs typeface="Abadi MT Condensed Extra Bold"/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39508" y="3261857"/>
            <a:ext cx="3290619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Edward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Dan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badi MT Condensed Extra Bold"/>
                <a:cs typeface="Abadi MT Condensed Extra Bold"/>
              </a:rPr>
              <a:t>Danielle</a:t>
            </a:r>
            <a:endParaRPr lang="en-US" dirty="0">
              <a:latin typeface="Abadi MT Condensed Extra Bold"/>
              <a:cs typeface="Abadi MT Condensed Extra Bold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Abadi MT Condensed Extra Bold"/>
                <a:cs typeface="Abadi MT Condensed Extra Bold"/>
              </a:rPr>
              <a:t>Taylor </a:t>
            </a:r>
            <a:r>
              <a:rPr lang="en-US" dirty="0" smtClean="0">
                <a:latin typeface="Abadi MT Condensed Extra Bold"/>
                <a:cs typeface="Abadi MT Condensed Extra Bold"/>
              </a:rPr>
              <a:t>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badi MT Condensed Extra Bold"/>
                <a:cs typeface="Abadi MT Condensed Extra Bold"/>
              </a:rPr>
              <a:t>Erin</a:t>
            </a:r>
            <a:endParaRPr lang="en-US" dirty="0">
              <a:latin typeface="Abadi MT Condensed Extra Bold"/>
              <a:cs typeface="Abadi MT Condensed Extra Bold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badi MT Condensed Extra Bold"/>
                <a:cs typeface="Abadi MT Condensed Extra Bold"/>
              </a:rPr>
              <a:t>Jessica</a:t>
            </a:r>
            <a:endParaRPr lang="en-US" dirty="0">
              <a:latin typeface="Abadi MT Condensed Extra Bold"/>
              <a:cs typeface="Abadi MT Condensed Extra Bold"/>
            </a:endParaRPr>
          </a:p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Neil 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Hubert</a:t>
            </a:r>
          </a:p>
          <a:p>
            <a:pPr marL="285750" lvl="0" indent="-285750">
              <a:buFont typeface="Arial"/>
              <a:buChar char="•"/>
            </a:pPr>
            <a:endParaRPr lang="en-US" dirty="0" smtClean="0">
              <a:solidFill>
                <a:srgbClr val="303030"/>
              </a:solidFill>
              <a:latin typeface="Abadi MT Condensed Extra Bold"/>
              <a:cs typeface="Abadi MT Condensed Extra Bold"/>
            </a:endParaRPr>
          </a:p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Bailey</a:t>
            </a:r>
          </a:p>
          <a:p>
            <a:pPr marL="285750" lvl="0" indent="-285750">
              <a:buFont typeface="Arial"/>
              <a:buChar char="•"/>
            </a:pPr>
            <a:r>
              <a:rPr lang="en-US" dirty="0" smtClean="0">
                <a:solidFill>
                  <a:srgbClr val="303030"/>
                </a:solidFill>
                <a:latin typeface="Abadi MT Condensed Extra Bold"/>
                <a:cs typeface="Abadi MT Condensed Extra Bold"/>
              </a:rPr>
              <a:t>Rachel</a:t>
            </a:r>
          </a:p>
          <a:p>
            <a:pPr lvl="0"/>
            <a:endParaRPr lang="en-US" dirty="0">
              <a:solidFill>
                <a:srgbClr val="303030"/>
              </a:solidFill>
              <a:latin typeface="Abadi MT Condensed Extra Bold"/>
              <a:cs typeface="Abadi MT Condensed Extra Bold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51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095776"/>
            <a:ext cx="6784848" cy="1076423"/>
          </a:xfrm>
        </p:spPr>
        <p:txBody>
          <a:bodyPr/>
          <a:lstStyle/>
          <a:p>
            <a:r>
              <a:rPr lang="en-US" dirty="0"/>
              <a:t>Chain of infection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718842" cy="1799553"/>
          </a:xfrm>
        </p:spPr>
        <p:txBody>
          <a:bodyPr>
            <a:normAutofit fontScale="92500"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Causative agent (pathogen)</a:t>
            </a:r>
            <a:r>
              <a:rPr lang="en-US" sz="3200" dirty="0" smtClean="0"/>
              <a:t>: can be bacteria, fungi, viruses, or protozoa.  May be normal flora in one part of body, pathogenic in another.</a:t>
            </a:r>
            <a:endParaRPr lang="en-US" sz="3200" dirty="0"/>
          </a:p>
        </p:txBody>
      </p:sp>
      <p:graphicFrame>
        <p:nvGraphicFramePr>
          <p:cNvPr id="6" name="Picture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889933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647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699582825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391400" cy="16227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Reservoir</a:t>
            </a:r>
            <a:r>
              <a:rPr lang="en-US" sz="3200" dirty="0" smtClean="0"/>
              <a:t> is the place where the pathogen lives &amp; grows (usually warm, dark, moist place).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606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231461387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391400" cy="16227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Portal of exit </a:t>
            </a:r>
            <a:r>
              <a:rPr lang="en-US" sz="3200" dirty="0" smtClean="0"/>
              <a:t>is any opening in the body that allows pathogens to leave (mouth, eyes, wound in skin).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1623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749950409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1" y="3505199"/>
            <a:ext cx="7799229" cy="1622728"/>
          </a:xfrm>
        </p:spPr>
        <p:txBody>
          <a:bodyPr>
            <a:normAutofit fontScale="92500"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Mode of transmission </a:t>
            </a:r>
            <a:r>
              <a:rPr lang="en-US" sz="3200" dirty="0" smtClean="0"/>
              <a:t>describes how the pathogen travels from one  person to next person (can be by direct contact or indirect contact).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7277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4011675536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391400" cy="16227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Portal of entry </a:t>
            </a:r>
            <a:r>
              <a:rPr lang="en-US" sz="3200" dirty="0" smtClean="0"/>
              <a:t>is any body opening that allows a pathogen to enter (mouth, eyes, nose, mucous membrane, or break in skin).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113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160633415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713327"/>
            <a:ext cx="7391400" cy="1414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Susceptible host </a:t>
            </a:r>
            <a:r>
              <a:rPr lang="en-US" sz="3200" dirty="0" smtClean="0"/>
              <a:t>is any uninfected person who could get sick.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170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958208442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391400" cy="1622728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Infection prevention practices &amp; vaccinations </a:t>
            </a:r>
            <a:r>
              <a:rPr lang="en-US" sz="3200" b="1" dirty="0" smtClean="0">
                <a:solidFill>
                  <a:schemeClr val="tx1"/>
                </a:solidFill>
              </a:rPr>
              <a:t>break links in the chain of infection to stop the </a:t>
            </a:r>
            <a:r>
              <a:rPr lang="en-US" sz="3200" b="1" dirty="0" smtClean="0">
                <a:solidFill>
                  <a:schemeClr val="accent1"/>
                </a:solidFill>
              </a:rPr>
              <a:t>transmission</a:t>
            </a:r>
            <a:r>
              <a:rPr lang="en-US" sz="3200" b="1" dirty="0" smtClean="0">
                <a:solidFill>
                  <a:schemeClr val="tx1"/>
                </a:solidFill>
              </a:rPr>
              <a:t> of infection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8" name="Multiply 7"/>
          <p:cNvSpPr/>
          <p:nvPr/>
        </p:nvSpPr>
        <p:spPr>
          <a:xfrm>
            <a:off x="-160775" y="1494975"/>
            <a:ext cx="4774977" cy="691225"/>
          </a:xfrm>
          <a:prstGeom prst="mathMultiply">
            <a:avLst>
              <a:gd name="adj1" fmla="val 18869"/>
            </a:avLst>
          </a:prstGeom>
          <a:solidFill>
            <a:srgbClr val="CC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3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5079702"/>
            <a:ext cx="6781800" cy="1092498"/>
          </a:xfrm>
        </p:spPr>
        <p:txBody>
          <a:bodyPr/>
          <a:lstStyle/>
          <a:p>
            <a:r>
              <a:rPr lang="en-US" dirty="0" smtClean="0"/>
              <a:t>Matching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1160" y="305425"/>
            <a:ext cx="5659232" cy="496717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____opening  on an infected person that lets pathogens leave.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____opening on uninfected person that lets pathogens enter.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____pathogen, microbe that causes disease.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____place were pathogen lives &amp; grows.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____uninfected person who could get sick.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____how pathogens travel from one person to another.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29010" y="609600"/>
            <a:ext cx="3114990" cy="496842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Causative agent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Reservoir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Portal of exit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Mode of transmission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Portal of entry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Susceptible host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79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095776"/>
            <a:ext cx="7543800" cy="1076423"/>
          </a:xfrm>
        </p:spPr>
        <p:txBody>
          <a:bodyPr>
            <a:normAutofit/>
          </a:bodyPr>
          <a:lstStyle/>
          <a:p>
            <a:r>
              <a:rPr lang="en-US" dirty="0" smtClean="0"/>
              <a:t>Risk of infection</a:t>
            </a:r>
            <a:endParaRPr lang="en-US" dirty="0"/>
          </a:p>
        </p:txBody>
      </p:sp>
      <p:pic>
        <p:nvPicPr>
          <p:cNvPr id="8" name="Content Placeholder 7" descr="simpson's agnes.gi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151" t="5762" r="-1072"/>
          <a:stretch/>
        </p:blipFill>
        <p:spPr>
          <a:xfrm>
            <a:off x="5405846" y="369471"/>
            <a:ext cx="2616758" cy="5802728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69779" y="457200"/>
            <a:ext cx="4903595" cy="4815402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Elderly are at </a:t>
            </a:r>
            <a:r>
              <a:rPr lang="en-US" sz="3200" dirty="0" smtClean="0">
                <a:latin typeface="+mj-lt"/>
              </a:rPr>
              <a:t>high risk </a:t>
            </a:r>
            <a:r>
              <a:rPr lang="en-US" sz="3200" dirty="0" smtClean="0"/>
              <a:t>for infection.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Immune systems are weaker.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Chronic illnesses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Decreased circulation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Slow wound healing</a:t>
            </a:r>
            <a:endParaRPr lang="en-US" sz="2800" dirty="0"/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Malnutrition due to difficulties chewing &amp;/or swallowing, </a:t>
            </a:r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800" dirty="0">
                <a:sym typeface="Wingdings"/>
              </a:rPr>
              <a:t> </a:t>
            </a:r>
            <a:r>
              <a:rPr lang="en-US" sz="2800" dirty="0" smtClean="0">
                <a:sym typeface="Wingdings"/>
              </a:rPr>
              <a:t>appetite &amp; thirst, weakness, medications</a:t>
            </a:r>
            <a:endParaRPr lang="en-US" sz="2800" dirty="0" smtClean="0"/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Limited mobility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Frequent hospitalizations.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821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5095776"/>
            <a:ext cx="7543800" cy="1076423"/>
          </a:xfrm>
        </p:spPr>
        <p:txBody>
          <a:bodyPr>
            <a:normAutofit/>
          </a:bodyPr>
          <a:lstStyle/>
          <a:p>
            <a:r>
              <a:rPr lang="en-US" dirty="0" smtClean="0"/>
              <a:t>Risk of infection</a:t>
            </a:r>
            <a:endParaRPr lang="en-US" dirty="0"/>
          </a:p>
        </p:txBody>
      </p:sp>
      <p:pic>
        <p:nvPicPr>
          <p:cNvPr id="8" name="Content Placeholder 7" descr="simpson's agnes.gi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151" t="5762" r="-1072"/>
          <a:stretch/>
        </p:blipFill>
        <p:spPr>
          <a:xfrm>
            <a:off x="5405846" y="369472"/>
            <a:ext cx="2616758" cy="565865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69779" y="457200"/>
            <a:ext cx="4903595" cy="48154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Infection is </a:t>
            </a:r>
            <a:r>
              <a:rPr lang="en-US" sz="3200" dirty="0" smtClean="0">
                <a:latin typeface="+mj-lt"/>
              </a:rPr>
              <a:t>more dangerous </a:t>
            </a:r>
            <a:r>
              <a:rPr lang="en-US" sz="3200" dirty="0" smtClean="0"/>
              <a:t>for the elderly.</a:t>
            </a:r>
            <a:endParaRPr lang="en-US" sz="2800" dirty="0" smtClean="0"/>
          </a:p>
          <a:p>
            <a:pPr marL="457200" indent="-457200">
              <a:buFont typeface="Arial"/>
              <a:buChar char="•"/>
            </a:pPr>
            <a:endParaRPr lang="en-US" sz="3200" dirty="0" smtClean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Simple illnesses can turn life-threatening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Recovery takes longer.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Prevention is the key.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9075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74" y="3200400"/>
            <a:ext cx="8730008" cy="1524000"/>
          </a:xfrm>
        </p:spPr>
        <p:txBody>
          <a:bodyPr/>
          <a:lstStyle/>
          <a:p>
            <a:r>
              <a:rPr lang="en-US" dirty="0" smtClean="0"/>
              <a:t>Preventing Infection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BlairMdITC TT-Medium"/>
                <a:cs typeface="BlairMdITC TT-Medium"/>
              </a:rPr>
              <a:t>Unit 5</a:t>
            </a:r>
            <a:endParaRPr lang="en-US" sz="4000" b="1" dirty="0">
              <a:latin typeface="BlairMdITC TT-Medium"/>
              <a:cs typeface="BlairMdITC TT-Medium"/>
            </a:endParaRPr>
          </a:p>
        </p:txBody>
      </p:sp>
    </p:spTree>
    <p:extLst>
      <p:ext uri="{BB962C8B-B14F-4D97-AF65-F5344CB8AC3E}">
        <p14:creationId xmlns:p14="http://schemas.microsoft.com/office/powerpoint/2010/main" val="163220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9778" y="5095776"/>
            <a:ext cx="8215533" cy="10764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Signs &amp; symptoms of infection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69779" y="562626"/>
            <a:ext cx="4244424" cy="470997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 &amp; S of </a:t>
            </a:r>
            <a:r>
              <a:rPr lang="en-US" sz="3200" dirty="0" smtClean="0">
                <a:latin typeface="+mj-lt"/>
              </a:rPr>
              <a:t>local infection</a:t>
            </a:r>
            <a:r>
              <a:rPr lang="en-US" sz="32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Fever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Body aches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Pus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Drainage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Swelling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Heat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4674" y="1688850"/>
            <a:ext cx="4548420" cy="34069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7048" y="3713327"/>
            <a:ext cx="337626" cy="15592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0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9779" y="5095776"/>
            <a:ext cx="7936021" cy="10764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Signs &amp; symptoms of infection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69780" y="457200"/>
            <a:ext cx="4453430" cy="4815402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S &amp; S of </a:t>
            </a:r>
            <a:r>
              <a:rPr lang="en-US" sz="3200" dirty="0" smtClean="0">
                <a:latin typeface="+mj-lt"/>
              </a:rPr>
              <a:t>systemic infection</a:t>
            </a:r>
            <a:r>
              <a:rPr lang="en-US" sz="3200" dirty="0" smtClean="0"/>
              <a:t>.</a:t>
            </a:r>
          </a:p>
          <a:p>
            <a:pPr marL="457200" indent="-457200">
              <a:buFont typeface="Arial"/>
              <a:buChar char="•"/>
            </a:pPr>
            <a:endParaRPr lang="en-US" sz="3200" dirty="0" smtClean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Pain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Body aches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Chills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Nausea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Vomiting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Weakness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Headache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Confusion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3200" dirty="0">
                <a:sym typeface="Wingdings"/>
              </a:rPr>
              <a:t> </a:t>
            </a:r>
            <a:r>
              <a:rPr lang="en-US" sz="3200" dirty="0" smtClean="0">
                <a:sym typeface="Wingdings"/>
              </a:rPr>
              <a:t>blood pressure</a:t>
            </a:r>
            <a:endParaRPr lang="en-US" sz="3200" dirty="0" smtClean="0"/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</p:txBody>
      </p:sp>
      <p:pic>
        <p:nvPicPr>
          <p:cNvPr id="4" name="Content Placeholder 3" descr="1202225_f260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1" r="12854"/>
          <a:stretch/>
        </p:blipFill>
        <p:spPr>
          <a:xfrm>
            <a:off x="4598125" y="634025"/>
            <a:ext cx="3868448" cy="4114800"/>
          </a:xfrm>
        </p:spPr>
      </p:pic>
    </p:spTree>
    <p:extLst>
      <p:ext uri="{BB962C8B-B14F-4D97-AF65-F5344CB8AC3E}">
        <p14:creationId xmlns:p14="http://schemas.microsoft.com/office/powerpoint/2010/main" val="395738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685799"/>
            <a:ext cx="7903698" cy="474755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 The elderly have a higher risk for infection than younger people.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_____It is normal for a person’s immune system to grow weaker as he or she ages.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 Blood circulation increases as a person ages.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 Limited mobility increases the risk of pressure sores as a person ages.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_____Nutrition &amp; fluid intake play no part in helping prevent infection.</a:t>
            </a:r>
          </a:p>
          <a:p>
            <a:pPr marL="457200" indent="-457200"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5781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685799"/>
            <a:ext cx="7903698" cy="474755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sz="3200" dirty="0" smtClean="0"/>
              <a:t>____ The elderly are less likely than younger people to have HAIs.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200" dirty="0" smtClean="0"/>
              <a:t>_____Infections are less dangerous in the elderly than in young people.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200" dirty="0" smtClean="0"/>
              <a:t>_____ CNAs play an important role in protecting elderly residents from infections.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200" dirty="0" smtClean="0"/>
              <a:t>____ Redness &amp; swelling are common symptoms of systemic infections.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200" dirty="0" smtClean="0"/>
              <a:t>_____Fever, chills, &amp; confusion are symptoms of systemic infection.</a:t>
            </a:r>
          </a:p>
          <a:p>
            <a:pPr marL="457200" indent="-457200">
              <a:buFont typeface="+mj-lt"/>
              <a:buAutoNum type="arabicPeriod" startAt="6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822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56526"/>
            <a:ext cx="7903698" cy="9156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Infection control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6175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The CDC (Centers for Disease Control &amp; Prevention)  is a government agency that promotes public health of Americans.</a:t>
            </a:r>
          </a:p>
          <a:p>
            <a:pPr lvl="1"/>
            <a:r>
              <a:rPr lang="en-US" sz="3000" dirty="0" smtClean="0"/>
              <a:t>Recommended new infection control system in 1996 to reduce risk of infectious disease in health care settings.</a:t>
            </a:r>
          </a:p>
          <a:p>
            <a:pPr lvl="1"/>
            <a:r>
              <a:rPr lang="en-US" sz="3000" dirty="0" smtClean="0"/>
              <a:t>2 tiers of precautions</a:t>
            </a:r>
          </a:p>
          <a:p>
            <a:pPr lvl="2"/>
            <a:r>
              <a:rPr lang="en-US" sz="2800" dirty="0" smtClean="0"/>
              <a:t>Standard precautions</a:t>
            </a:r>
          </a:p>
          <a:p>
            <a:pPr lvl="2"/>
            <a:r>
              <a:rPr lang="en-US" sz="2800" dirty="0" smtClean="0"/>
              <a:t>Transmissions-based (isolation) precautions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295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56526"/>
            <a:ext cx="7903698" cy="915673"/>
          </a:xfrm>
        </p:spPr>
        <p:txBody>
          <a:bodyPr>
            <a:normAutofit/>
          </a:bodyPr>
          <a:lstStyle/>
          <a:p>
            <a:r>
              <a:rPr lang="en-US" dirty="0" smtClean="0"/>
              <a:t>Standard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800"/>
            <a:ext cx="8382000" cy="5160078"/>
          </a:xfrm>
        </p:spPr>
        <p:txBody>
          <a:bodyPr>
            <a:normAutofit lnSpcReduction="10000"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</a:rPr>
              <a:t>Standard precautions </a:t>
            </a:r>
            <a:r>
              <a:rPr lang="en-US" sz="2800" dirty="0" smtClean="0"/>
              <a:t>means to treat all blood, body fluids, &amp; non-intact skin &amp; mucous membranes  as if they were infected with an infectious disease.</a:t>
            </a:r>
          </a:p>
          <a:p>
            <a:r>
              <a:rPr lang="en-US" sz="2800" dirty="0" smtClean="0"/>
              <a:t>For standard precautions, “body fluids” include saliva, sputum (coughed up mucous), urine, feces, semen,</a:t>
            </a:r>
            <a:r>
              <a:rPr lang="en-US" sz="2800" dirty="0" smtClean="0">
                <a:solidFill>
                  <a:schemeClr val="tx1"/>
                </a:solidFill>
              </a:rPr>
              <a:t> vaginal secretions, pus or wound drainage.</a:t>
            </a:r>
            <a:r>
              <a:rPr lang="en-US" sz="2800" dirty="0" smtClean="0">
                <a:solidFill>
                  <a:schemeClr val="accent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They do NOT include </a:t>
            </a:r>
            <a:r>
              <a:rPr lang="en-US" sz="2800" u="sng" dirty="0" smtClean="0">
                <a:solidFill>
                  <a:schemeClr val="accent1"/>
                </a:solidFill>
              </a:rPr>
              <a:t>sweat</a:t>
            </a:r>
            <a:r>
              <a:rPr lang="en-US" sz="28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Remember standard precautions should ALWAYS be practiced with everyone.</a:t>
            </a:r>
          </a:p>
          <a:p>
            <a:r>
              <a:rPr lang="en-US" sz="2800" dirty="0" smtClean="0">
                <a:solidFill>
                  <a:srgbClr val="660066"/>
                </a:solidFill>
              </a:rPr>
              <a:t>Transmission based precautions are based on how an infection is transmitted &amp; are used in addition to standard precautions.</a:t>
            </a:r>
            <a:endParaRPr lang="en-US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6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56526"/>
            <a:ext cx="7903698" cy="915673"/>
          </a:xfrm>
        </p:spPr>
        <p:txBody>
          <a:bodyPr>
            <a:normAutofit/>
          </a:bodyPr>
          <a:lstStyle/>
          <a:p>
            <a:r>
              <a:rPr lang="en-US" dirty="0" smtClean="0"/>
              <a:t>Standard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6175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Always practice standard precautions c every person in your care.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Wash hands a &amp; p gloving.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Do not touch clean objects while wearing gloves.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Wear gloves q time you may come into contact with blood or body fluids</a:t>
            </a:r>
          </a:p>
          <a:p>
            <a:pPr lvl="1"/>
            <a:r>
              <a:rPr lang="en-US" sz="2600" dirty="0" smtClean="0">
                <a:solidFill>
                  <a:srgbClr val="000000"/>
                </a:solidFill>
              </a:rPr>
              <a:t>Includes mouth care, toileting, cleaning up spills or containers that have held body fluids.</a:t>
            </a:r>
            <a:endParaRPr lang="en-US" sz="2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1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56526"/>
            <a:ext cx="7903698" cy="915673"/>
          </a:xfrm>
        </p:spPr>
        <p:txBody>
          <a:bodyPr>
            <a:normAutofit/>
          </a:bodyPr>
          <a:lstStyle/>
          <a:p>
            <a:r>
              <a:rPr lang="en-US" dirty="0" smtClean="0"/>
              <a:t>Standard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800"/>
            <a:ext cx="7543800" cy="487072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Remove gloves immediately when finished c procedure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Immediately wash all skin surfaces that have been contaminated c blood or body fluids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Wear gloves &amp; use caution when handling</a:t>
            </a:r>
            <a:r>
              <a:rPr lang="en-US" sz="2800" b="1" dirty="0" smtClean="0">
                <a:solidFill>
                  <a:srgbClr val="000000"/>
                </a:solidFill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sharps </a:t>
            </a:r>
            <a:r>
              <a:rPr lang="en-US" sz="2800" dirty="0" smtClean="0">
                <a:solidFill>
                  <a:schemeClr val="tx1"/>
                </a:solidFill>
              </a:rPr>
              <a:t>(needles, blades, anything that can cut or pierce skin).  </a:t>
            </a:r>
            <a:r>
              <a:rPr lang="en-US" sz="2800" b="1" u="sng" dirty="0" smtClean="0">
                <a:solidFill>
                  <a:schemeClr val="accent1"/>
                </a:solidFill>
              </a:rPr>
              <a:t>Discard these objects in a puncture-resistant  biohazard container.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491991" y="-369725"/>
            <a:ext cx="329362" cy="53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97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56526"/>
            <a:ext cx="7903698" cy="915673"/>
          </a:xfrm>
        </p:spPr>
        <p:txBody>
          <a:bodyPr>
            <a:normAutofit/>
          </a:bodyPr>
          <a:lstStyle/>
          <a:p>
            <a:r>
              <a:rPr lang="en-US" dirty="0" smtClean="0"/>
              <a:t>Standard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85800"/>
            <a:ext cx="7543800" cy="487072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Never cap a needle or syringe.  Dispose of them in a </a:t>
            </a:r>
            <a:r>
              <a:rPr lang="en-US" sz="2800" dirty="0" err="1" smtClean="0">
                <a:solidFill>
                  <a:srgbClr val="000000"/>
                </a:solidFill>
              </a:rPr>
              <a:t>biohazardous</a:t>
            </a:r>
            <a:r>
              <a:rPr lang="en-US" sz="2800" dirty="0" smtClean="0">
                <a:solidFill>
                  <a:srgbClr val="000000"/>
                </a:solidFill>
              </a:rPr>
              <a:t> waste container.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Avoid nicks &amp; cuts when shaving residents.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Carefully bag all contaminated supplies &amp; dispose of them according to facility policy.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Clearly label body fluids that are saved for a lab specimen.  Keep them in a container with a lid &amp; transport them in a biohazard specimen bag.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Dispose of contaminated liquid waste in sewer system.  Avoid splashing.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491991" y="-369725"/>
            <a:ext cx="329362" cy="53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96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417951"/>
            <a:ext cx="7903698" cy="501540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 Standard precautions means treating all blood, body fluids, non-intact skin, &amp; mucous membranes as if they were infected.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_____Standard precautions relate to all body fluids except saliva.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 You can usually tell if someone is infectious by looking at him.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_____ The CDC is a government agency that issues information to protect the health of individuals &amp; communities.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52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799"/>
            <a:ext cx="7543800" cy="440997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Infection control </a:t>
            </a:r>
            <a:r>
              <a:rPr lang="en-US" sz="3200" b="1" dirty="0" smtClean="0"/>
              <a:t>involves preventing &amp; controlling the spread of disease in a healthcare facility.</a:t>
            </a:r>
          </a:p>
          <a:p>
            <a:r>
              <a:rPr lang="en-US" sz="3200" b="1" dirty="0" smtClean="0"/>
              <a:t>All care team members must work to prevent the spread of disease.</a:t>
            </a:r>
          </a:p>
          <a:p>
            <a:r>
              <a:rPr lang="en-US" sz="3200" b="1" dirty="0" smtClean="0"/>
              <a:t>All facilities have infection control policies.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2521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417951"/>
            <a:ext cx="7903698" cy="50154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____You should wash your hands before putting on gloves.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_____Syringes should be re-capped p use.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_____Giving mouth care will require you to wear gloves.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_____It is a good idea to wear a mask &amp; goggles to empty a bedpan.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_____When cleaning a urinal, you don’t need to wear gloves.</a:t>
            </a:r>
          </a:p>
        </p:txBody>
      </p:sp>
    </p:spTree>
    <p:extLst>
      <p:ext uri="{BB962C8B-B14F-4D97-AF65-F5344CB8AC3E}">
        <p14:creationId xmlns:p14="http://schemas.microsoft.com/office/powerpoint/2010/main" val="378897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685800"/>
            <a:ext cx="8456693" cy="38862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10"/>
            </a:pPr>
            <a:r>
              <a:rPr lang="en-US" sz="3200" dirty="0" smtClean="0"/>
              <a:t> Standard precautions should be practiced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on people who look like they have a </a:t>
            </a:r>
            <a:r>
              <a:rPr lang="en-US" sz="3000" dirty="0" err="1" smtClean="0"/>
              <a:t>bloodborne</a:t>
            </a:r>
            <a:r>
              <a:rPr lang="en-US" sz="3000" dirty="0" smtClean="0"/>
              <a:t> disease.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 every single person in your care.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on people who request that you follow them.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people who have tuberculosis.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32561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369725"/>
            <a:ext cx="8456693" cy="49511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en-US" sz="3200" dirty="0" smtClean="0"/>
              <a:t> Standard precautions include the following measures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Using your used or soiled gloves to gather clean equipment.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Wearing gloves if there is a possibility of contact with blood, body fluids, mucous membranes, or broken skin.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Touching body fluids with your bare hands.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Putting caps on used needles.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96199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369725"/>
            <a:ext cx="8870685" cy="49511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2"/>
            </a:pPr>
            <a:r>
              <a:rPr lang="en-US" sz="3200" dirty="0" smtClean="0"/>
              <a:t> Which of the following is true of transmission-based, or isolation precautions?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You do not need to practice standard precautions if you practice transmission-based precautions.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are exactly the same as standard precautions.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are practiced in addition to standard precautions.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are never practiced at the same time that standard precautions are used.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1730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95776"/>
            <a:ext cx="6781800" cy="1076423"/>
          </a:xfrm>
        </p:spPr>
        <p:txBody>
          <a:bodyPr/>
          <a:lstStyle/>
          <a:p>
            <a:r>
              <a:rPr lang="en-US" dirty="0" smtClean="0"/>
              <a:t>Hand hygiene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50099"/>
            <a:ext cx="8382000" cy="477427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CDC definition of </a:t>
            </a:r>
            <a:r>
              <a:rPr lang="en-US" sz="3200" b="1" u="sng" dirty="0" smtClean="0">
                <a:solidFill>
                  <a:srgbClr val="AD0101"/>
                </a:solidFill>
              </a:rPr>
              <a:t>hand hygiene</a:t>
            </a:r>
            <a:r>
              <a:rPr lang="en-US" sz="3200" dirty="0">
                <a:solidFill>
                  <a:srgbClr val="AD0101"/>
                </a:solidFill>
              </a:rPr>
              <a:t> </a:t>
            </a:r>
            <a:r>
              <a:rPr lang="en-US" sz="3200" dirty="0" smtClean="0">
                <a:solidFill>
                  <a:srgbClr val="AD0101"/>
                </a:solidFill>
              </a:rPr>
              <a:t>includes both:</a:t>
            </a:r>
            <a:endParaRPr lang="en-US" sz="3200" dirty="0" smtClean="0"/>
          </a:p>
          <a:p>
            <a:pPr lvl="1"/>
            <a:r>
              <a:rPr lang="en-US" sz="3000" dirty="0" err="1" smtClean="0"/>
              <a:t>handwashing</a:t>
            </a:r>
            <a:r>
              <a:rPr lang="en-US" sz="3000" dirty="0" smtClean="0"/>
              <a:t> with either plain or antimicrobial soap &amp; water</a:t>
            </a:r>
          </a:p>
          <a:p>
            <a:pPr lvl="1"/>
            <a:r>
              <a:rPr lang="en-US" sz="3000" dirty="0" smtClean="0"/>
              <a:t>using alcohol-based hand rubs (gel, rinse, or foam).</a:t>
            </a:r>
          </a:p>
          <a:p>
            <a:r>
              <a:rPr lang="en-US" sz="3200" dirty="0" smtClean="0"/>
              <a:t>Alcohol-based hand rubs are not a substitute for </a:t>
            </a:r>
            <a:r>
              <a:rPr lang="en-US" sz="3200" dirty="0" err="1" smtClean="0"/>
              <a:t>handwashing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Always use soap &amp; water for visibly soiled hands.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883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95776"/>
            <a:ext cx="6781800" cy="1076423"/>
          </a:xfrm>
        </p:spPr>
        <p:txBody>
          <a:bodyPr/>
          <a:lstStyle/>
          <a:p>
            <a:r>
              <a:rPr lang="en-US" dirty="0" smtClean="0"/>
              <a:t>Hand hygiene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68050"/>
            <a:ext cx="8382000" cy="4661754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Consider removing rings while working.  They may increase the risk of contamination.</a:t>
            </a:r>
          </a:p>
          <a:p>
            <a:r>
              <a:rPr lang="en-US" sz="3000" dirty="0" smtClean="0"/>
              <a:t>Keep fingernails short, smooth, &amp; clean.</a:t>
            </a:r>
          </a:p>
          <a:p>
            <a:r>
              <a:rPr lang="en-US" sz="3000" dirty="0" smtClean="0"/>
              <a:t>Artificial nails harbor bacteria &amp; risk contamination.</a:t>
            </a:r>
          </a:p>
          <a:p>
            <a:r>
              <a:rPr lang="en-US" sz="3000" dirty="0" smtClean="0"/>
              <a:t>Always wash hands </a:t>
            </a:r>
            <a:r>
              <a:rPr lang="en-US" sz="3000" dirty="0"/>
              <a:t>a</a:t>
            </a:r>
            <a:r>
              <a:rPr lang="en-US" sz="3000" dirty="0" smtClean="0"/>
              <a:t> &amp; </a:t>
            </a:r>
            <a:r>
              <a:rPr lang="en-US" sz="3000" dirty="0"/>
              <a:t>p</a:t>
            </a:r>
            <a:r>
              <a:rPr lang="en-US" sz="3000" dirty="0" smtClean="0"/>
              <a:t> handling food.</a:t>
            </a:r>
          </a:p>
          <a:p>
            <a:r>
              <a:rPr lang="en-US" sz="3000" dirty="0"/>
              <a:t>A</a:t>
            </a:r>
            <a:r>
              <a:rPr lang="en-US" sz="3000" dirty="0" smtClean="0"/>
              <a:t> &amp; </a:t>
            </a:r>
            <a:r>
              <a:rPr lang="en-US" sz="3000" dirty="0"/>
              <a:t>p</a:t>
            </a:r>
            <a:r>
              <a:rPr lang="en-US" sz="3000" dirty="0" smtClean="0"/>
              <a:t> applying makeup.</a:t>
            </a:r>
          </a:p>
          <a:p>
            <a:r>
              <a:rPr lang="en-US" sz="3000" dirty="0"/>
              <a:t>P</a:t>
            </a:r>
            <a:r>
              <a:rPr lang="en-US" sz="3000" dirty="0" smtClean="0"/>
              <a:t> contact </a:t>
            </a:r>
            <a:r>
              <a:rPr lang="en-US" sz="3000" dirty="0"/>
              <a:t>c</a:t>
            </a:r>
            <a:r>
              <a:rPr lang="en-US" sz="3000" dirty="0" smtClean="0"/>
              <a:t> pets or pet care items.</a:t>
            </a:r>
          </a:p>
          <a:p>
            <a:r>
              <a:rPr lang="en-US" sz="3000" dirty="0"/>
              <a:t>A</a:t>
            </a:r>
            <a:r>
              <a:rPr lang="en-US" sz="3000" dirty="0" smtClean="0"/>
              <a:t> you start work &amp; </a:t>
            </a:r>
            <a:r>
              <a:rPr lang="en-US" sz="3000" dirty="0"/>
              <a:t>a</a:t>
            </a:r>
            <a:r>
              <a:rPr lang="en-US" sz="3000" dirty="0" smtClean="0"/>
              <a:t> you leave.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18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369725"/>
            <a:ext cx="8870685" cy="495110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You will come in contact c microbes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in public areas of the facility.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during direct contact </a:t>
            </a:r>
            <a:r>
              <a:rPr lang="en-US" sz="3000" dirty="0"/>
              <a:t>c</a:t>
            </a:r>
            <a:r>
              <a:rPr lang="en-US" sz="3000" dirty="0" smtClean="0"/>
              <a:t> residents.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during personal care procedures.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/>
              <a:t>Q</a:t>
            </a:r>
            <a:r>
              <a:rPr lang="en-US" sz="3000" dirty="0" smtClean="0"/>
              <a:t> time you touch something.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4035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369725"/>
            <a:ext cx="8870685" cy="495110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You will come in contact c microbes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in public areas of the facility.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during direct contact with residents.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during person care procedures.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Every time you touch something.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Why is it a bad idea to wear artificial nails to work?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Residents may not like them.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may be lost.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harbor bacteria.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They may be damaged by frequent </a:t>
            </a:r>
            <a:r>
              <a:rPr lang="en-US" sz="3000" dirty="0" err="1" smtClean="0"/>
              <a:t>handwashing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2861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315" y="369725"/>
            <a:ext cx="8870685" cy="495110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Alcohol-based hand rubs are used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With water for maximum effectiveness.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When agency runs out of antimicrobial soap.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To prevent dry, cracked skin.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In addition to washing c soap &amp; water.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The CDC defines hand hygiene as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err="1" smtClean="0"/>
              <a:t>Handwashing</a:t>
            </a:r>
            <a:r>
              <a:rPr lang="en-US" sz="3000" dirty="0" smtClean="0"/>
              <a:t> c soap &amp; water &amp; using alcohol-based hand rubs.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Using only alcohol-based hand rubs.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Rinsing ands c water.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Not washing hands more often than once per day.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47175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5546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Protects employees from contact with workplace hazards.</a:t>
            </a:r>
          </a:p>
          <a:p>
            <a:r>
              <a:rPr lang="en-US" sz="3200" dirty="0" smtClean="0"/>
              <a:t>It is the employers responsibility to provide appropriate PPE to wear</a:t>
            </a:r>
          </a:p>
          <a:p>
            <a:r>
              <a:rPr lang="en-US" sz="3200" dirty="0" smtClean="0"/>
              <a:t>Includes gloves, gowns, masks, face shields, &amp; goggles.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39105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ood poisoning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447" b="-100000"/>
          <a:stretch/>
        </p:blipFill>
        <p:spPr>
          <a:xfrm rot="5400000" flipV="1">
            <a:off x="668460" y="-17340"/>
            <a:ext cx="6968880" cy="678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Microorganisms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28345" y="401875"/>
            <a:ext cx="4694591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b="1" dirty="0" smtClean="0">
                <a:solidFill>
                  <a:srgbClr val="AD0101"/>
                </a:solidFill>
              </a:rPr>
              <a:t>Microorganisms</a:t>
            </a:r>
            <a:r>
              <a:rPr lang="en-US" sz="2800" dirty="0" smtClean="0"/>
              <a:t> (also called </a:t>
            </a:r>
            <a:r>
              <a:rPr lang="en-US" sz="2800" b="1" dirty="0" smtClean="0">
                <a:solidFill>
                  <a:srgbClr val="AD0101"/>
                </a:solidFill>
              </a:rPr>
              <a:t>microbes</a:t>
            </a:r>
            <a:r>
              <a:rPr lang="en-US" sz="2800" dirty="0" smtClean="0"/>
              <a:t>) are tiny living things that can only be viewed through a microscope.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b="1" dirty="0" smtClean="0">
                <a:solidFill>
                  <a:srgbClr val="AD0101"/>
                </a:solidFill>
              </a:rPr>
              <a:t>Pathogens</a:t>
            </a:r>
            <a:r>
              <a:rPr lang="en-US" sz="2800" dirty="0" smtClean="0"/>
              <a:t> are harmful organisms that invade the body &amp; multiply.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Pathogens cause </a:t>
            </a:r>
            <a:r>
              <a:rPr lang="en-US" sz="2800" b="1" dirty="0" smtClean="0">
                <a:solidFill>
                  <a:schemeClr val="accent1"/>
                </a:solidFill>
              </a:rPr>
              <a:t>infections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9400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5546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53650"/>
            <a:ext cx="7543800" cy="421835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>
                <a:latin typeface="+mj-lt"/>
              </a:rPr>
              <a:t>GLOVES</a:t>
            </a:r>
          </a:p>
          <a:p>
            <a:pPr lvl="1"/>
            <a:r>
              <a:rPr lang="en-US" sz="3000" dirty="0" smtClean="0"/>
              <a:t>Any time you will be in contact with blood or body fluids</a:t>
            </a:r>
          </a:p>
          <a:p>
            <a:pPr lvl="1"/>
            <a:r>
              <a:rPr lang="en-US" sz="3000" dirty="0" smtClean="0"/>
              <a:t>Oral care &amp; shaving</a:t>
            </a:r>
          </a:p>
          <a:p>
            <a:pPr lvl="1"/>
            <a:r>
              <a:rPr lang="en-US" sz="3000" dirty="0" smtClean="0"/>
              <a:t>Personal care on non-intact skin</a:t>
            </a:r>
          </a:p>
          <a:p>
            <a:pPr lvl="1"/>
            <a:r>
              <a:rPr lang="en-US" sz="3000" dirty="0" smtClean="0"/>
              <a:t>Disposing of soiled bed linens or clothing</a:t>
            </a:r>
          </a:p>
          <a:p>
            <a:pPr lvl="1"/>
            <a:r>
              <a:rPr lang="en-US" sz="3000" dirty="0" smtClean="0"/>
              <a:t>Any time you have open sores or cuts on your hands (1</a:t>
            </a:r>
            <a:r>
              <a:rPr lang="en-US" sz="3000" baseline="30000" dirty="0" smtClean="0"/>
              <a:t>st</a:t>
            </a:r>
            <a:r>
              <a:rPr lang="en-US" sz="3000" dirty="0" smtClean="0"/>
              <a:t> cover area c bandage or gauze)</a:t>
            </a:r>
          </a:p>
          <a:p>
            <a:pPr lvl="1"/>
            <a:r>
              <a:rPr lang="en-US" sz="3000" dirty="0" smtClean="0"/>
              <a:t>Use them only once &amp; discard.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39363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5546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53650"/>
            <a:ext cx="7543800" cy="4218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Gowns</a:t>
            </a:r>
          </a:p>
          <a:p>
            <a:pPr lvl="1"/>
            <a:r>
              <a:rPr lang="en-US" sz="3000" dirty="0" smtClean="0"/>
              <a:t>Protect clothing &amp; exposed skin</a:t>
            </a:r>
          </a:p>
          <a:p>
            <a:pPr lvl="1"/>
            <a:r>
              <a:rPr lang="en-US" sz="3000" dirty="0" smtClean="0"/>
              <a:t>Should fully cover torso</a:t>
            </a:r>
          </a:p>
          <a:p>
            <a:pPr lvl="1"/>
            <a:r>
              <a:rPr lang="en-US" sz="3000" dirty="0" smtClean="0"/>
              <a:t>Should fit snugly at wrists</a:t>
            </a:r>
          </a:p>
          <a:p>
            <a:pPr lvl="1"/>
            <a:r>
              <a:rPr lang="en-US" sz="3000" dirty="0"/>
              <a:t> </a:t>
            </a:r>
            <a:r>
              <a:rPr lang="en-US" sz="3000" dirty="0" smtClean="0"/>
              <a:t>Remove it if wet or soiled, check clothing &amp; put on a clean gown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096163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5546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6550"/>
            <a:ext cx="8382000" cy="4218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Masks &amp; goggles</a:t>
            </a:r>
          </a:p>
          <a:p>
            <a:pPr lvl="1"/>
            <a:r>
              <a:rPr lang="en-US" sz="3000" b="1" u="sng" dirty="0" smtClean="0"/>
              <a:t>Masks </a:t>
            </a:r>
            <a:r>
              <a:rPr lang="en-US" sz="3000" dirty="0" smtClean="0"/>
              <a:t>are worn c residents who have respiratory illnesses (TB requires special masks)</a:t>
            </a:r>
          </a:p>
          <a:p>
            <a:pPr lvl="1"/>
            <a:r>
              <a:rPr lang="en-US" sz="3000" dirty="0" smtClean="0"/>
              <a:t>Must fit snugly over nose &amp; mouth to prevent fluid penetration</a:t>
            </a:r>
          </a:p>
          <a:p>
            <a:pPr lvl="1"/>
            <a:r>
              <a:rPr lang="en-US" sz="3000" b="1" dirty="0" smtClean="0"/>
              <a:t>Goggles</a:t>
            </a:r>
            <a:r>
              <a:rPr lang="en-US" sz="3000" dirty="0" smtClean="0"/>
              <a:t> protect eyes.  Glasses are inadequate.</a:t>
            </a:r>
          </a:p>
          <a:p>
            <a:pPr lvl="1"/>
            <a:r>
              <a:rPr lang="en-US" sz="3000" dirty="0"/>
              <a:t> </a:t>
            </a:r>
            <a:r>
              <a:rPr lang="en-US" sz="3000" dirty="0" smtClean="0"/>
              <a:t>Should fit snugly over &amp; around eyes or glasses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8573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55466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Personal protective equipment (PPE)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46550"/>
            <a:ext cx="8382000" cy="4218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Face Shields</a:t>
            </a:r>
          </a:p>
          <a:p>
            <a:pPr lvl="1"/>
            <a:r>
              <a:rPr lang="en-US" sz="3000" dirty="0" smtClean="0"/>
              <a:t>Substitutes for a mask &amp; goggles</a:t>
            </a:r>
          </a:p>
          <a:p>
            <a:pPr lvl="1"/>
            <a:r>
              <a:rPr lang="en-US" sz="3000" dirty="0" smtClean="0"/>
              <a:t>Should cover forehead &amp; extend below chin</a:t>
            </a:r>
          </a:p>
          <a:p>
            <a:pPr lvl="1"/>
            <a:r>
              <a:rPr lang="en-US" sz="3000" dirty="0" smtClean="0"/>
              <a:t>Wraps around sides of face</a:t>
            </a:r>
          </a:p>
          <a:p>
            <a:pPr lvl="1"/>
            <a:r>
              <a:rPr lang="en-US" sz="3000" dirty="0" smtClean="0"/>
              <a:t>Always follow company policy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872639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967176"/>
            <a:ext cx="7543800" cy="12050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Handling equipment &amp; linen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21500"/>
            <a:ext cx="8128782" cy="50475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Utility rooms</a:t>
            </a:r>
          </a:p>
          <a:p>
            <a:pPr lvl="1"/>
            <a:r>
              <a:rPr lang="en-US" sz="3000" dirty="0" smtClean="0"/>
              <a:t>There are separate utility rooms for “clean” &amp; “dirty” supplies.</a:t>
            </a:r>
          </a:p>
          <a:p>
            <a:pPr lvl="1"/>
            <a:r>
              <a:rPr lang="en-US" sz="3000" dirty="0" smtClean="0"/>
              <a:t>Always wash hands a entering the clean utility room &amp; a leaving the dirty utility room.</a:t>
            </a:r>
          </a:p>
        </p:txBody>
      </p:sp>
    </p:spTree>
    <p:extLst>
      <p:ext uri="{BB962C8B-B14F-4D97-AF65-F5344CB8AC3E}">
        <p14:creationId xmlns:p14="http://schemas.microsoft.com/office/powerpoint/2010/main" val="79031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27926"/>
            <a:ext cx="7543800" cy="1044273"/>
          </a:xfrm>
        </p:spPr>
        <p:txBody>
          <a:bodyPr>
            <a:normAutofit fontScale="90000"/>
          </a:bodyPr>
          <a:lstStyle/>
          <a:p>
            <a:r>
              <a:rPr lang="en-US" dirty="0"/>
              <a:t>Handling equipment &amp; linen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193091" cy="4635027"/>
          </a:xfrm>
        </p:spPr>
        <p:txBody>
          <a:bodyPr/>
          <a:lstStyle/>
          <a:p>
            <a:r>
              <a:rPr lang="en-US" sz="3200" dirty="0" smtClean="0"/>
              <a:t>Cleaning equipment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General </a:t>
            </a:r>
            <a:r>
              <a:rPr lang="en-US" sz="2800" b="1" dirty="0">
                <a:solidFill>
                  <a:srgbClr val="FF0000"/>
                </a:solidFill>
              </a:rPr>
              <a:t>cleaning </a:t>
            </a:r>
            <a:r>
              <a:rPr lang="en-US" sz="2800" dirty="0"/>
              <a:t>removes microbes, but doesn’t kill them.  This is adequate for supplies that only touch intact skin (BP cuff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Sterilization</a:t>
            </a:r>
            <a:r>
              <a:rPr lang="en-US" sz="2800" dirty="0" smtClean="0"/>
              <a:t> destroys ALL microbes using steam under pressure, chemicals, or dry heat.  Used for items that come in contact c normally sterile areas.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Disinfection</a:t>
            </a:r>
            <a:r>
              <a:rPr lang="en-US" sz="2800" dirty="0" smtClean="0"/>
              <a:t> kills all pathogens, but not all microbes, using chemicals or pasteurization.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14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27926"/>
            <a:ext cx="7543800" cy="1044273"/>
          </a:xfrm>
        </p:spPr>
        <p:txBody>
          <a:bodyPr>
            <a:normAutofit fontScale="90000"/>
          </a:bodyPr>
          <a:lstStyle/>
          <a:p>
            <a:r>
              <a:rPr lang="en-US" dirty="0"/>
              <a:t>Handling equipment &amp; linen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73275"/>
            <a:ext cx="8193091" cy="5047551"/>
          </a:xfrm>
        </p:spPr>
        <p:txBody>
          <a:bodyPr/>
          <a:lstStyle/>
          <a:p>
            <a:r>
              <a:rPr lang="en-US" sz="3200" dirty="0" smtClean="0"/>
              <a:t>Handling equipment &amp; cleaning</a:t>
            </a:r>
          </a:p>
          <a:p>
            <a:pPr lvl="1"/>
            <a:r>
              <a:rPr lang="en-US" sz="3000" dirty="0" smtClean="0"/>
              <a:t>Always avoid contact c portals of entry/exit</a:t>
            </a:r>
            <a:endParaRPr lang="en-US" dirty="0" smtClean="0"/>
          </a:p>
          <a:p>
            <a:pPr lvl="1"/>
            <a:r>
              <a:rPr lang="en-US" sz="3000" dirty="0" smtClean="0"/>
              <a:t>Avoid contaminating your clothing</a:t>
            </a:r>
          </a:p>
          <a:p>
            <a:pPr lvl="1"/>
            <a:r>
              <a:rPr lang="en-US" sz="3000" dirty="0" smtClean="0"/>
              <a:t>Don’t transfer disease between residents</a:t>
            </a:r>
          </a:p>
          <a:p>
            <a:pPr lvl="1"/>
            <a:r>
              <a:rPr lang="en-US" sz="3000" dirty="0" smtClean="0"/>
              <a:t>Dispose of disposable equipment after use</a:t>
            </a:r>
            <a:endParaRPr lang="en-US" sz="3000" dirty="0"/>
          </a:p>
          <a:p>
            <a:pPr lvl="1"/>
            <a:r>
              <a:rPr lang="en-US" sz="3000" dirty="0" smtClean="0"/>
              <a:t>Don’t reuse equipment shared between residents until it has been cleaned</a:t>
            </a:r>
          </a:p>
          <a:p>
            <a:pPr lvl="1"/>
            <a:r>
              <a:rPr lang="en-US" sz="3000" dirty="0" smtClean="0"/>
              <a:t>Clean all environmental surfaces, </a:t>
            </a:r>
            <a:r>
              <a:rPr lang="en-US" sz="3000" dirty="0" err="1"/>
              <a:t>f</a:t>
            </a:r>
            <a:r>
              <a:rPr lang="en-US" sz="3000" dirty="0" err="1" smtClean="0"/>
              <a:t>req</a:t>
            </a:r>
            <a:r>
              <a:rPr lang="en-US" sz="3000" dirty="0" smtClean="0"/>
              <a:t> touched surfaces, beds, rails, &amp; </a:t>
            </a:r>
            <a:r>
              <a:rPr lang="en-US" sz="3000" dirty="0" err="1" smtClean="0"/>
              <a:t>freq</a:t>
            </a:r>
            <a:r>
              <a:rPr lang="en-US" sz="3000" dirty="0" smtClean="0"/>
              <a:t> touched surfaces</a:t>
            </a:r>
          </a:p>
        </p:txBody>
      </p:sp>
    </p:spTree>
    <p:extLst>
      <p:ext uri="{BB962C8B-B14F-4D97-AF65-F5344CB8AC3E}">
        <p14:creationId xmlns:p14="http://schemas.microsoft.com/office/powerpoint/2010/main" val="360805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27926"/>
            <a:ext cx="7543800" cy="1044273"/>
          </a:xfrm>
        </p:spPr>
        <p:txBody>
          <a:bodyPr>
            <a:normAutofit fontScale="90000"/>
          </a:bodyPr>
          <a:lstStyle/>
          <a:p>
            <a:r>
              <a:rPr lang="en-US" dirty="0"/>
              <a:t>Handling equipment &amp; linen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73275"/>
            <a:ext cx="8193091" cy="5047551"/>
          </a:xfrm>
        </p:spPr>
        <p:txBody>
          <a:bodyPr/>
          <a:lstStyle/>
          <a:p>
            <a:r>
              <a:rPr lang="en-US" sz="3200" dirty="0" smtClean="0"/>
              <a:t>Handling linen</a:t>
            </a:r>
          </a:p>
          <a:p>
            <a:pPr lvl="1"/>
            <a:r>
              <a:rPr lang="en-US" sz="3000" dirty="0" smtClean="0"/>
              <a:t>Handled soiled linens &amp; clothing to avoid contact with skin &amp; mucous membranes</a:t>
            </a:r>
          </a:p>
          <a:p>
            <a:pPr lvl="1"/>
            <a:r>
              <a:rPr lang="en-US" sz="3000" dirty="0" smtClean="0"/>
              <a:t>Hold linen away from uniform</a:t>
            </a:r>
          </a:p>
          <a:p>
            <a:pPr lvl="1"/>
            <a:r>
              <a:rPr lang="en-US" sz="3000" dirty="0" smtClean="0"/>
              <a:t>Don’t shake linens of clothes</a:t>
            </a:r>
          </a:p>
          <a:p>
            <a:pPr lvl="1"/>
            <a:r>
              <a:rPr lang="en-US" sz="3000" dirty="0" smtClean="0"/>
              <a:t>Roll dirty linens so soiled area is on inside</a:t>
            </a:r>
          </a:p>
          <a:p>
            <a:pPr lvl="1"/>
            <a:r>
              <a:rPr lang="en-US" sz="3000" dirty="0" smtClean="0"/>
              <a:t>Bag soiled linen at point of origin</a:t>
            </a:r>
          </a:p>
          <a:p>
            <a:pPr lvl="1"/>
            <a:r>
              <a:rPr lang="en-US" sz="3000" dirty="0" smtClean="0"/>
              <a:t>Sort soiled linen away from patient care areas.</a:t>
            </a:r>
          </a:p>
          <a:p>
            <a:pPr lvl="1"/>
            <a:r>
              <a:rPr lang="en-US" sz="3000" dirty="0" smtClean="0"/>
              <a:t>Place wet linen in leak-proof bags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0884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27926"/>
            <a:ext cx="7543800" cy="1044273"/>
          </a:xfrm>
        </p:spPr>
        <p:txBody>
          <a:bodyPr>
            <a:normAutofit/>
          </a:bodyPr>
          <a:lstStyle/>
          <a:p>
            <a:r>
              <a:rPr lang="en-US" dirty="0"/>
              <a:t>Handling </a:t>
            </a:r>
            <a:r>
              <a:rPr lang="en-US" dirty="0" smtClean="0"/>
              <a:t>spills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273275"/>
            <a:ext cx="8193091" cy="5047551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Always wear gloves</a:t>
            </a:r>
          </a:p>
          <a:p>
            <a:r>
              <a:rPr lang="en-US" sz="3200" dirty="0" smtClean="0"/>
              <a:t>Absorb spill according to policy</a:t>
            </a:r>
          </a:p>
          <a:p>
            <a:r>
              <a:rPr lang="en-US" sz="3200" dirty="0" smtClean="0"/>
              <a:t>Scoop up absorbed spill &amp; dispose according to policy</a:t>
            </a:r>
          </a:p>
          <a:p>
            <a:r>
              <a:rPr lang="en-US" sz="3200" dirty="0" smtClean="0"/>
              <a:t>Apply disinfectant &amp; wait 10 minutes</a:t>
            </a:r>
          </a:p>
          <a:p>
            <a:r>
              <a:rPr lang="en-US" sz="3200" dirty="0" smtClean="0"/>
              <a:t>Use proper cleaning solution</a:t>
            </a:r>
          </a:p>
          <a:p>
            <a:r>
              <a:rPr lang="en-US" sz="3200" dirty="0" smtClean="0"/>
              <a:t>Do not pick up pieces of broken glass.  Use dustpan &amp; broom or other tools.</a:t>
            </a:r>
          </a:p>
          <a:p>
            <a:r>
              <a:rPr lang="en-US" sz="3200" dirty="0" smtClean="0"/>
              <a:t>Use biohazard containers according to policy.</a:t>
            </a:r>
          </a:p>
        </p:txBody>
      </p:sp>
    </p:spTree>
    <p:extLst>
      <p:ext uri="{BB962C8B-B14F-4D97-AF65-F5344CB8AC3E}">
        <p14:creationId xmlns:p14="http://schemas.microsoft.com/office/powerpoint/2010/main" val="6604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701" y="609601"/>
            <a:ext cx="4855363" cy="376732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____ A measure that destroys all microbes, including pathogens.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____ A process that kills pathogens, but not all microbes.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____ Only to be used once &amp; then discarded.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6302" y="609601"/>
            <a:ext cx="3215474" cy="376732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lphaUcPeriod"/>
            </a:pPr>
            <a:r>
              <a:rPr lang="en-US" dirty="0" smtClean="0"/>
              <a:t>Disinfection</a:t>
            </a:r>
          </a:p>
          <a:p>
            <a:pPr marL="514350" indent="-514350">
              <a:lnSpc>
                <a:spcPct val="160000"/>
              </a:lnSpc>
              <a:buFont typeface="+mj-lt"/>
              <a:buAutoNum type="alphaUcPeriod"/>
            </a:pPr>
            <a:r>
              <a:rPr lang="en-US" dirty="0" smtClean="0"/>
              <a:t>Disposable</a:t>
            </a:r>
          </a:p>
          <a:p>
            <a:pPr marL="514350" indent="-514350">
              <a:lnSpc>
                <a:spcPct val="160000"/>
              </a:lnSpc>
              <a:buFont typeface="+mj-lt"/>
              <a:buAutoNum type="alphaUcPeriod"/>
            </a:pPr>
            <a:r>
              <a:rPr lang="en-US" dirty="0" smtClean="0"/>
              <a:t>Sterilization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0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259877"/>
            <a:ext cx="6781800" cy="1912323"/>
          </a:xfrm>
        </p:spPr>
        <p:txBody>
          <a:bodyPr/>
          <a:lstStyle/>
          <a:p>
            <a:r>
              <a:rPr lang="en-US" dirty="0" smtClean="0"/>
              <a:t>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934" y="685799"/>
            <a:ext cx="8553157" cy="4570728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Systemic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AD0101"/>
                </a:solidFill>
              </a:rPr>
              <a:t>infections</a:t>
            </a:r>
            <a:endParaRPr lang="en-US" sz="3000" b="1" dirty="0" smtClean="0">
              <a:solidFill>
                <a:srgbClr val="AD0101"/>
              </a:solidFill>
            </a:endParaRPr>
          </a:p>
          <a:p>
            <a:pPr lvl="1"/>
            <a:r>
              <a:rPr lang="en-US" sz="3000" dirty="0" smtClean="0"/>
              <a:t>Infection in the bloodstream </a:t>
            </a:r>
            <a:r>
              <a:rPr lang="en-US" sz="3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000" dirty="0">
                <a:sym typeface="Wingdings"/>
              </a:rPr>
              <a:t> </a:t>
            </a:r>
            <a:r>
              <a:rPr lang="en-US" sz="3000" dirty="0" smtClean="0">
                <a:sym typeface="Wingdings"/>
              </a:rPr>
              <a:t>spread throughout body.</a:t>
            </a:r>
          </a:p>
          <a:p>
            <a:pPr lvl="1"/>
            <a:r>
              <a:rPr lang="en-US" sz="3000" dirty="0" smtClean="0">
                <a:sym typeface="Wingdings"/>
              </a:rPr>
              <a:t>Generalized symptoms: fever, chills, confusion.</a:t>
            </a:r>
          </a:p>
          <a:p>
            <a:r>
              <a:rPr lang="en-US" sz="3200" b="1" dirty="0" smtClean="0">
                <a:solidFill>
                  <a:srgbClr val="AD0101"/>
                </a:solidFill>
                <a:sym typeface="Wingdings"/>
              </a:rPr>
              <a:t>Localized infections</a:t>
            </a:r>
          </a:p>
          <a:p>
            <a:pPr lvl="1"/>
            <a:r>
              <a:rPr lang="en-US" sz="3000" dirty="0" smtClean="0">
                <a:sym typeface="Wingdings"/>
              </a:rPr>
              <a:t>Located in specific part of body.</a:t>
            </a:r>
          </a:p>
          <a:p>
            <a:pPr lvl="1"/>
            <a:r>
              <a:rPr lang="en-US" sz="3000" dirty="0" smtClean="0">
                <a:sym typeface="Wingdings"/>
              </a:rPr>
              <a:t>Causes symptoms at site of infection.</a:t>
            </a:r>
          </a:p>
          <a:p>
            <a:r>
              <a:rPr lang="en-US" sz="3200" b="1" dirty="0" smtClean="0">
                <a:solidFill>
                  <a:srgbClr val="AD0101"/>
                </a:solidFill>
                <a:sym typeface="Wingdings"/>
              </a:rPr>
              <a:t>Healthcare-associated infections (HAIs) </a:t>
            </a:r>
            <a:r>
              <a:rPr lang="en-US" sz="3200" dirty="0" smtClean="0">
                <a:sym typeface="Wingdings"/>
              </a:rPr>
              <a:t>are acquired in healthcare settings, as a result of </a:t>
            </a:r>
            <a:r>
              <a:rPr lang="en-US" sz="3200" dirty="0" err="1" smtClean="0">
                <a:sym typeface="Wingdings"/>
              </a:rPr>
              <a:t>Tx</a:t>
            </a:r>
            <a:r>
              <a:rPr lang="en-US" sz="3200" dirty="0">
                <a:sym typeface="Wingdings"/>
              </a:rPr>
              <a:t> </a:t>
            </a:r>
            <a:r>
              <a:rPr lang="en-US" sz="3200" dirty="0" smtClean="0">
                <a:sym typeface="Wingdings"/>
              </a:rPr>
              <a:t>for other conditions.  (AKA: </a:t>
            </a:r>
            <a:r>
              <a:rPr lang="en-US" sz="3200" i="1" dirty="0" smtClean="0">
                <a:sym typeface="Wingdings"/>
              </a:rPr>
              <a:t>nosocomial infections.)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03177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of false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685799"/>
            <a:ext cx="8078918" cy="470822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____You do not need to wear gloves to clean up a small spill.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____Place a disinfectant directly on the spilled fluid a absorbing &amp; removing the fluid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____It’s okay to use your hands to pick up large pieces of glass &amp; use a broom &amp; dustpan for smaller pieces.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____Waste containing body fluids  may be disposed of in the trash can in the cafeteria.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800" dirty="0" smtClean="0"/>
              <a:t>____An absorbing powder may be used to absorb a spill before removing it.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762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Transmission-based (isolation)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8210872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CDC has established 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level of precautions (beyond </a:t>
            </a:r>
            <a:r>
              <a:rPr lang="en-US" sz="3200" b="1" u="sng" dirty="0" smtClean="0">
                <a:solidFill>
                  <a:schemeClr val="accent1"/>
                </a:solidFill>
              </a:rPr>
              <a:t>standard precautions </a:t>
            </a:r>
            <a:r>
              <a:rPr lang="en-US" sz="3200" dirty="0" smtClean="0"/>
              <a:t>)for persons who are infected or suspected of being infected.</a:t>
            </a:r>
          </a:p>
          <a:p>
            <a:r>
              <a:rPr lang="en-US" sz="3200" b="1" u="sng" dirty="0" smtClean="0">
                <a:solidFill>
                  <a:srgbClr val="AD0101"/>
                </a:solidFill>
              </a:rPr>
              <a:t>Transmission-based precautions </a:t>
            </a:r>
            <a:r>
              <a:rPr lang="en-US" sz="3200" dirty="0" smtClean="0">
                <a:solidFill>
                  <a:schemeClr val="tx1"/>
                </a:solidFill>
              </a:rPr>
              <a:t>will always be listed on the </a:t>
            </a:r>
            <a:r>
              <a:rPr lang="en-US" sz="3200" b="1" dirty="0" smtClean="0">
                <a:solidFill>
                  <a:schemeClr val="accent1"/>
                </a:solidFill>
              </a:rPr>
              <a:t>care plan </a:t>
            </a:r>
            <a:r>
              <a:rPr lang="en-US" sz="3200" dirty="0" smtClean="0">
                <a:solidFill>
                  <a:schemeClr val="tx1"/>
                </a:solidFill>
              </a:rPr>
              <a:t>&amp; assignment sheet.</a:t>
            </a:r>
          </a:p>
          <a:p>
            <a:endParaRPr lang="en-US" sz="3200" b="1" dirty="0" smtClean="0">
              <a:solidFill>
                <a:srgbClr val="AD0101"/>
              </a:solidFill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283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Transmission-based (isolation)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95892"/>
            <a:ext cx="8210872" cy="4176108"/>
          </a:xfrm>
        </p:spPr>
        <p:txBody>
          <a:bodyPr>
            <a:normAutofit fontScale="92500"/>
          </a:bodyPr>
          <a:lstStyle/>
          <a:p>
            <a:r>
              <a:rPr lang="en-US" sz="3200" dirty="0" smtClean="0">
                <a:latin typeface="+mj-lt"/>
              </a:rPr>
              <a:t>3 categories of transmission-based precautions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Airborne precautions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Droplet precautions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Contact precautions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Category depends on the disease &amp; how it spreads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May be used in combination for diseases c multiple routes of transmission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56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Transmission-based (isolation)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95892"/>
            <a:ext cx="8210872" cy="417610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+mj-lt"/>
              </a:rPr>
              <a:t>Multidrug resistant organisms (MDROs) </a:t>
            </a:r>
            <a:r>
              <a:rPr lang="en-US" sz="3200" dirty="0" smtClean="0"/>
              <a:t>may require additional isolation procedures</a:t>
            </a:r>
            <a:endParaRPr lang="en-US" sz="3200" dirty="0" smtClean="0">
              <a:latin typeface="+mj-lt"/>
            </a:endParaRP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MRSA </a:t>
            </a:r>
            <a:r>
              <a:rPr lang="en-US" sz="3000" dirty="0" smtClean="0">
                <a:solidFill>
                  <a:srgbClr val="000000"/>
                </a:solidFill>
              </a:rPr>
              <a:t>–</a:t>
            </a:r>
            <a:r>
              <a:rPr lang="en-US" sz="3000" dirty="0" err="1" smtClean="0">
                <a:solidFill>
                  <a:srgbClr val="000000"/>
                </a:solidFill>
              </a:rPr>
              <a:t>methacillin</a:t>
            </a:r>
            <a:r>
              <a:rPr lang="en-US" sz="3000" dirty="0" smtClean="0">
                <a:solidFill>
                  <a:srgbClr val="000000"/>
                </a:solidFill>
              </a:rPr>
              <a:t>-resistant staph </a:t>
            </a:r>
            <a:r>
              <a:rPr lang="en-US" sz="3000" dirty="0" err="1" smtClean="0">
                <a:solidFill>
                  <a:srgbClr val="000000"/>
                </a:solidFill>
              </a:rPr>
              <a:t>aureus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VRE </a:t>
            </a:r>
            <a:r>
              <a:rPr lang="en-US" sz="3000" dirty="0" smtClean="0">
                <a:solidFill>
                  <a:srgbClr val="000000"/>
                </a:solidFill>
              </a:rPr>
              <a:t>– </a:t>
            </a:r>
            <a:r>
              <a:rPr lang="en-US" sz="3000" dirty="0" err="1" smtClean="0">
                <a:solidFill>
                  <a:srgbClr val="000000"/>
                </a:solidFill>
              </a:rPr>
              <a:t>vancomycin</a:t>
            </a:r>
            <a:r>
              <a:rPr lang="en-US" sz="3000" dirty="0" smtClean="0">
                <a:solidFill>
                  <a:srgbClr val="000000"/>
                </a:solidFill>
              </a:rPr>
              <a:t>-resistant enterococcus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C-diff </a:t>
            </a:r>
            <a:r>
              <a:rPr lang="en-US" sz="3000" dirty="0" smtClean="0">
                <a:solidFill>
                  <a:srgbClr val="000000"/>
                </a:solidFill>
              </a:rPr>
              <a:t>– clostridium </a:t>
            </a:r>
            <a:r>
              <a:rPr lang="en-US" sz="3000" dirty="0" err="1" smtClean="0">
                <a:solidFill>
                  <a:srgbClr val="000000"/>
                </a:solidFill>
              </a:rPr>
              <a:t>difficile</a:t>
            </a:r>
            <a:endParaRPr lang="en-US" sz="3000" dirty="0" smtClean="0">
              <a:solidFill>
                <a:srgbClr val="000000"/>
              </a:solidFill>
            </a:endParaRP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Scabies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Lice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Influenza </a:t>
            </a:r>
            <a:r>
              <a:rPr lang="en-US" sz="3000" dirty="0" smtClean="0">
                <a:solidFill>
                  <a:srgbClr val="000000"/>
                </a:solidFill>
              </a:rPr>
              <a:t>(during outbreak)</a:t>
            </a:r>
            <a:endParaRPr lang="en-US" sz="3000" dirty="0" smtClean="0">
              <a:solidFill>
                <a:srgbClr val="AD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75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63088"/>
            <a:ext cx="6781800" cy="1009112"/>
          </a:xfrm>
        </p:spPr>
        <p:txBody>
          <a:bodyPr/>
          <a:lstStyle/>
          <a:p>
            <a:r>
              <a:rPr lang="en-US" dirty="0" smtClean="0"/>
              <a:t>Airborne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800"/>
            <a:ext cx="7979953" cy="4477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Used for diseases transmitted through expelled air</a:t>
            </a:r>
          </a:p>
          <a:p>
            <a:r>
              <a:rPr lang="en-US" sz="3200" dirty="0" smtClean="0"/>
              <a:t>Pathogens are so small they remain floating for a long time</a:t>
            </a:r>
          </a:p>
          <a:p>
            <a:r>
              <a:rPr lang="en-US" sz="3200" dirty="0" smtClean="0"/>
              <a:t>May require you to wear a special mask (N-95 or HEPA mask) to avoid infection</a:t>
            </a:r>
          </a:p>
          <a:p>
            <a:r>
              <a:rPr lang="en-US" sz="3200" dirty="0" smtClean="0"/>
              <a:t>Includes: </a:t>
            </a:r>
            <a:r>
              <a:rPr lang="en-US" sz="3200" i="1" dirty="0" smtClean="0"/>
              <a:t>tuberculosis, measles, chickenpox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6607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63088"/>
            <a:ext cx="6781800" cy="1009112"/>
          </a:xfrm>
        </p:spPr>
        <p:txBody>
          <a:bodyPr/>
          <a:lstStyle/>
          <a:p>
            <a:r>
              <a:rPr lang="en-US" dirty="0" smtClean="0"/>
              <a:t>Droplet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800"/>
            <a:ext cx="7979953" cy="447728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Used for diseases transmitted by coughing, sneezing, talking, laughing, or suctioning</a:t>
            </a:r>
          </a:p>
          <a:p>
            <a:r>
              <a:rPr lang="en-US" sz="3200" dirty="0" smtClean="0"/>
              <a:t>Pathogens don’t stay suspended in air, usually don’t travel more than 3 feet</a:t>
            </a:r>
          </a:p>
          <a:p>
            <a:r>
              <a:rPr lang="en-US" sz="3200" dirty="0" smtClean="0"/>
              <a:t>Require face mask during care &amp; restricted visits from uninfected people</a:t>
            </a:r>
          </a:p>
          <a:p>
            <a:r>
              <a:rPr lang="en-US" sz="3200" dirty="0" smtClean="0"/>
              <a:t>Infected residents must wear masks when out of their room</a:t>
            </a:r>
          </a:p>
          <a:p>
            <a:r>
              <a:rPr lang="en-US" sz="3200" dirty="0" smtClean="0"/>
              <a:t>Includes: </a:t>
            </a:r>
            <a:r>
              <a:rPr lang="en-US" sz="3200" i="1" dirty="0" smtClean="0"/>
              <a:t>mumps, influenza, scarlet fever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5756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63088"/>
            <a:ext cx="6781800" cy="1009112"/>
          </a:xfrm>
        </p:spPr>
        <p:txBody>
          <a:bodyPr/>
          <a:lstStyle/>
          <a:p>
            <a:r>
              <a:rPr lang="en-US" dirty="0" smtClean="0"/>
              <a:t>Contact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800"/>
            <a:ext cx="8243862" cy="4477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Used when there is a risk of transmitting an infection by touching an infected object or person</a:t>
            </a:r>
          </a:p>
          <a:p>
            <a:r>
              <a:rPr lang="en-US" sz="3200" dirty="0" smtClean="0"/>
              <a:t>Includes wearing PPE &amp; resident isolation</a:t>
            </a:r>
          </a:p>
          <a:p>
            <a:r>
              <a:rPr lang="en-US" sz="3200" dirty="0" smtClean="0"/>
              <a:t>Requires washing c antimicrobial soap &amp; not touching infected surfaces c ungloved hands or uninfected surfaces c contaminated gloves</a:t>
            </a:r>
          </a:p>
          <a:p>
            <a:r>
              <a:rPr lang="en-US" sz="3200" dirty="0" smtClean="0"/>
              <a:t>Examples: </a:t>
            </a:r>
            <a:r>
              <a:rPr lang="en-US" sz="3200" i="1" dirty="0" smtClean="0"/>
              <a:t>hepatitis, VRE, MRSA, lice, scabies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319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63088"/>
            <a:ext cx="6781800" cy="1009112"/>
          </a:xfrm>
        </p:spPr>
        <p:txBody>
          <a:bodyPr/>
          <a:lstStyle/>
          <a:p>
            <a:r>
              <a:rPr lang="en-US" dirty="0" smtClean="0"/>
              <a:t>Isolation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800"/>
            <a:ext cx="8243862" cy="447728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PPE may be outside room, or inside room</a:t>
            </a:r>
          </a:p>
          <a:p>
            <a:r>
              <a:rPr lang="en-US" sz="3200" dirty="0" smtClean="0"/>
              <a:t>Used PPE should be disposed </a:t>
            </a:r>
            <a:r>
              <a:rPr lang="en-US" sz="3200" dirty="0" err="1" smtClean="0"/>
              <a:t>ofin</a:t>
            </a:r>
            <a:r>
              <a:rPr lang="en-US" sz="3200" dirty="0" smtClean="0"/>
              <a:t> appropriate container a leaving resident’s room</a:t>
            </a:r>
          </a:p>
          <a:p>
            <a:r>
              <a:rPr lang="en-US" sz="3200" dirty="0" smtClean="0"/>
              <a:t>Hand sanitizer or </a:t>
            </a:r>
            <a:r>
              <a:rPr lang="en-US" sz="3200" dirty="0" err="1" smtClean="0"/>
              <a:t>handwashing</a:t>
            </a:r>
            <a:r>
              <a:rPr lang="en-US" sz="3200" dirty="0" smtClean="0"/>
              <a:t> area should be available where PPE is removed</a:t>
            </a:r>
          </a:p>
          <a:p>
            <a:r>
              <a:rPr lang="en-US" sz="3200" dirty="0" smtClean="0"/>
              <a:t>Don’t share supplies between residents.  Use disposable supplies whenever possible, or dedicated supplies that don’t leave the resident’s room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719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63088"/>
            <a:ext cx="6781800" cy="1009112"/>
          </a:xfrm>
        </p:spPr>
        <p:txBody>
          <a:bodyPr/>
          <a:lstStyle/>
          <a:p>
            <a:r>
              <a:rPr lang="en-US" dirty="0" smtClean="0"/>
              <a:t>Isolation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800"/>
            <a:ext cx="8243862" cy="4477288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Wear PPE when serving food &amp; drink.  Do  not leave uncovered food in resident’s room.  Remove tray to designated area.</a:t>
            </a:r>
          </a:p>
          <a:p>
            <a:r>
              <a:rPr lang="en-US" sz="3200" dirty="0" smtClean="0"/>
              <a:t>Body waste must be disposed of to minimize splashing &amp; spraying.  Gown &amp; goggles may be indicated.</a:t>
            </a:r>
          </a:p>
          <a:p>
            <a:r>
              <a:rPr lang="en-US" sz="3200" dirty="0" smtClean="0"/>
              <a:t>Do not contaminate outside of specimen containers.</a:t>
            </a:r>
          </a:p>
          <a:p>
            <a:r>
              <a:rPr lang="en-US" sz="3200" dirty="0" smtClean="0"/>
              <a:t>Do not avoid resident or rush through tasks.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4029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85" y="5196078"/>
            <a:ext cx="8609999" cy="976121"/>
          </a:xfrm>
        </p:spPr>
        <p:txBody>
          <a:bodyPr>
            <a:noAutofit/>
          </a:bodyPr>
          <a:lstStyle/>
          <a:p>
            <a:r>
              <a:rPr lang="en-US" sz="4800" dirty="0" smtClean="0"/>
              <a:t>Transmission-based precautions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85" y="412387"/>
            <a:ext cx="8296607" cy="4783691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Indicate “A” for airborne, “D” for droplet, “C” for contact.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___Transmission occurs c skin to skin contact during bathing &amp; transfers.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___Used when there is risk from touching an infected object or person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___Used to guard against tuberculosis &amp; measles.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___Helps prevent the spread of lice &amp; bacterial conjunctivitis (“pink eye”).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6234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47552"/>
            <a:ext cx="6781800" cy="1099196"/>
          </a:xfrm>
        </p:spPr>
        <p:txBody>
          <a:bodyPr/>
          <a:lstStyle/>
          <a:p>
            <a:r>
              <a:rPr lang="en-US" dirty="0" smtClean="0"/>
              <a:t> 2 kinds of  asepsis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361752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Medical asepsis </a:t>
            </a:r>
            <a:r>
              <a:rPr lang="en-US" sz="3200" dirty="0" smtClean="0"/>
              <a:t>– process of removing all  pathogens.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“Clean”</a:t>
            </a:r>
            <a:r>
              <a:rPr lang="en-US" sz="3000" dirty="0" smtClean="0"/>
              <a:t> – not contaminated with pathogens</a:t>
            </a:r>
          </a:p>
          <a:p>
            <a:pPr lvl="1"/>
            <a:r>
              <a:rPr lang="en-US" sz="3000" b="1" dirty="0" smtClean="0">
                <a:solidFill>
                  <a:srgbClr val="AD0101"/>
                </a:solidFill>
              </a:rPr>
              <a:t>“Dirty” </a:t>
            </a:r>
            <a:r>
              <a:rPr lang="en-US" sz="3000" dirty="0" smtClean="0"/>
              <a:t>– contaminated with pathogens</a:t>
            </a:r>
          </a:p>
          <a:p>
            <a:endParaRPr lang="en-US" sz="3200" b="1" dirty="0" smtClean="0">
              <a:solidFill>
                <a:srgbClr val="AD0101"/>
              </a:solidFill>
            </a:endParaRPr>
          </a:p>
          <a:p>
            <a:r>
              <a:rPr lang="en-US" sz="3200" b="1" dirty="0" smtClean="0">
                <a:solidFill>
                  <a:srgbClr val="AD0101"/>
                </a:solidFill>
              </a:rPr>
              <a:t>Surgical asepsis </a:t>
            </a:r>
            <a:r>
              <a:rPr lang="en-US" sz="3200" dirty="0" smtClean="0"/>
              <a:t>– process of removing all </a:t>
            </a:r>
            <a:r>
              <a:rPr lang="en-US" sz="3200" dirty="0" err="1" smtClean="0"/>
              <a:t>micoorganisms</a:t>
            </a:r>
            <a:r>
              <a:rPr lang="en-US" sz="3200" dirty="0" smtClean="0"/>
              <a:t>, not just pathogens.</a:t>
            </a:r>
          </a:p>
          <a:p>
            <a:pPr lvl="1"/>
            <a:r>
              <a:rPr lang="en-US" sz="3000" dirty="0" smtClean="0"/>
              <a:t>Also called </a:t>
            </a:r>
            <a:r>
              <a:rPr lang="en-US" sz="3000" b="1" dirty="0" smtClean="0">
                <a:solidFill>
                  <a:srgbClr val="AD0101"/>
                </a:solidFill>
              </a:rPr>
              <a:t>“sterile technique”</a:t>
            </a:r>
            <a:endParaRPr lang="en-US" sz="3000" b="1" dirty="0">
              <a:solidFill>
                <a:srgbClr val="AD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3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85" y="5196078"/>
            <a:ext cx="8609999" cy="976121"/>
          </a:xfrm>
        </p:spPr>
        <p:txBody>
          <a:bodyPr>
            <a:noAutofit/>
          </a:bodyPr>
          <a:lstStyle/>
          <a:p>
            <a:r>
              <a:rPr lang="en-US" sz="4800" dirty="0" smtClean="0"/>
              <a:t>Transmission-based precautions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85" y="412387"/>
            <a:ext cx="8296607" cy="4783691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Indicate “A” for airborne, “D” for droplet, “C” for contact.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___Covering mouth &amp; nose when coughing or sneezing &amp; washing hands afterward.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___Used when microbes don’t stay suspended in air, traveling not more than 3 feet.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___Microbes are transmitted by coughing, sneezing, laughing, talking, or suctioning.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___Helps prevent the spread of illnesses transmitted through air.  </a:t>
            </a:r>
          </a:p>
        </p:txBody>
      </p:sp>
    </p:spTree>
    <p:extLst>
      <p:ext uri="{BB962C8B-B14F-4D97-AF65-F5344CB8AC3E}">
        <p14:creationId xmlns:p14="http://schemas.microsoft.com/office/powerpoint/2010/main" val="290176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885" y="5196078"/>
            <a:ext cx="8609999" cy="976121"/>
          </a:xfrm>
        </p:spPr>
        <p:txBody>
          <a:bodyPr>
            <a:noAutofit/>
          </a:bodyPr>
          <a:lstStyle/>
          <a:p>
            <a:r>
              <a:rPr lang="en-US" sz="4800" dirty="0" smtClean="0"/>
              <a:t>Transmission-based precautions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85" y="412387"/>
            <a:ext cx="8296607" cy="478369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Indicate “A” for airborne, “D” for droplet, “C” for contact.</a:t>
            </a:r>
          </a:p>
          <a:p>
            <a:pPr marL="514350" indent="-514350">
              <a:buFont typeface="+mj-lt"/>
              <a:buAutoNum type="arabicPeriod" startAt="9"/>
            </a:pPr>
            <a:endParaRPr lang="en-US" sz="3200" dirty="0" smtClean="0"/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 smtClean="0"/>
              <a:t>___Helps prevent the spread of mumps.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sz="3200" dirty="0" smtClean="0"/>
              <a:t>___May require the use of a special mask, such as N-95 or HEPA.</a:t>
            </a:r>
          </a:p>
        </p:txBody>
      </p:sp>
    </p:spTree>
    <p:extLst>
      <p:ext uri="{BB962C8B-B14F-4D97-AF65-F5344CB8AC3E}">
        <p14:creationId xmlns:p14="http://schemas.microsoft.com/office/powerpoint/2010/main" val="2167162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13602"/>
            <a:ext cx="6781800" cy="1058598"/>
          </a:xfrm>
        </p:spPr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61874"/>
            <a:ext cx="8210873" cy="483317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11"/>
            </a:pPr>
            <a:r>
              <a:rPr lang="en-US" sz="3200" dirty="0" smtClean="0"/>
              <a:t> Transmission-based precautions are used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Every day on the job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In addition to standard precautions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Instead of standard precautions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When treating all residents c terminal illnesses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en-US" sz="3200" dirty="0"/>
              <a:t> </a:t>
            </a:r>
            <a:r>
              <a:rPr lang="en-US" sz="3200" dirty="0" smtClean="0"/>
              <a:t>Dedicated equipment is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Used by multiple residents.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Donated to a resident by another resident.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Disposable.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Only used by one resident.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4602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13602"/>
            <a:ext cx="6781800" cy="1058598"/>
          </a:xfrm>
        </p:spPr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61874"/>
            <a:ext cx="8210873" cy="483317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sz="3200" dirty="0" smtClean="0"/>
              <a:t> Which is true of wearing PPE while caring for residents in isolation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2800" dirty="0" smtClean="0"/>
              <a:t>CNAs will have to decide for themselves which PPE they must wear while caring for residents in isolation</a:t>
            </a:r>
            <a:r>
              <a:rPr lang="en-US" sz="3000" dirty="0" smtClean="0"/>
              <a:t>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CNAs should remove PPE a exiting a resident’s room.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CNAs will always wear the same PPE while caring for all residents in isolation.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CNAs should remove PPE p exiting a resident’s room.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250425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13602"/>
            <a:ext cx="6781800" cy="1058598"/>
          </a:xfrm>
        </p:spPr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61874"/>
            <a:ext cx="8210873" cy="483317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en-US" sz="3200" dirty="0" smtClean="0"/>
              <a:t> When a resident is in isolation,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2800" dirty="0" smtClean="0"/>
              <a:t>The person should be avoided until</a:t>
            </a:r>
            <a:r>
              <a:rPr lang="en-US" sz="3000" dirty="0"/>
              <a:t> </a:t>
            </a:r>
            <a:r>
              <a:rPr lang="en-US" sz="3000" dirty="0" smtClean="0"/>
              <a:t>isolation is completed.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CNAs must perform all tasks requested of them, even if they are outside the scope of practice.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 resident still has the same basic human needs.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CNAs should leave uneaten food in the room for 24 hours to see if the resident will eat it.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1118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Bloodborne</a:t>
            </a:r>
            <a:r>
              <a:rPr lang="en-US" dirty="0" smtClean="0"/>
              <a:t>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161390" cy="4724721"/>
          </a:xfrm>
        </p:spPr>
        <p:txBody>
          <a:bodyPr>
            <a:normAutofit lnSpcReduction="10000"/>
          </a:bodyPr>
          <a:lstStyle/>
          <a:p>
            <a:r>
              <a:rPr lang="en-US" sz="3200" b="1" dirty="0" err="1" smtClean="0">
                <a:solidFill>
                  <a:schemeClr val="accent1"/>
                </a:solidFill>
              </a:rPr>
              <a:t>Bloodborne</a:t>
            </a:r>
            <a:r>
              <a:rPr lang="en-US" sz="3200" b="1" dirty="0" smtClean="0">
                <a:solidFill>
                  <a:schemeClr val="accent1"/>
                </a:solidFill>
              </a:rPr>
              <a:t> pathogens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are microbes found in human blood that cause disease in humans.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The same organisms are found in body fluids, draining wounds, &amp; mucous membranes.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They are transmitted by infected blood entering the bloodstream, or infected body fluids coming in contact c mucous membranes.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They are also transmitted by shared needles, through the placenta, &amp; during birth.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7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Bloodborne</a:t>
            </a:r>
            <a:r>
              <a:rPr lang="en-US" dirty="0" smtClean="0"/>
              <a:t>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45379"/>
            <a:ext cx="8161390" cy="4965142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Employers are required by law to help prevent exposure to </a:t>
            </a:r>
            <a:r>
              <a:rPr lang="en-US" sz="3200" b="1" dirty="0" err="1" smtClean="0">
                <a:solidFill>
                  <a:schemeClr val="accent1"/>
                </a:solidFill>
              </a:rPr>
              <a:t>bloodborne</a:t>
            </a:r>
            <a:r>
              <a:rPr lang="en-US" sz="3200" b="1" dirty="0" smtClean="0">
                <a:solidFill>
                  <a:schemeClr val="accent1"/>
                </a:solidFill>
              </a:rPr>
              <a:t> diseases.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They must follow federal standards established for health agencies by OSHA (Occupational Safety &amp; Health Administration)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They must have a written </a:t>
            </a:r>
            <a:r>
              <a:rPr lang="en-US" sz="3200" b="1" dirty="0" smtClean="0">
                <a:solidFill>
                  <a:schemeClr val="accent1"/>
                </a:solidFill>
              </a:rPr>
              <a:t>exposure control plan</a:t>
            </a:r>
            <a:r>
              <a:rPr lang="en-US" sz="3200" dirty="0" smtClean="0">
                <a:solidFill>
                  <a:srgbClr val="000000"/>
                </a:solidFill>
              </a:rPr>
              <a:t> that tells employees what to do if exposed to infectious material.  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Plan must be accessible to all employees.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Employees must receive training.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2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Bloodborne</a:t>
            </a:r>
            <a:r>
              <a:rPr lang="en-US" dirty="0" smtClean="0"/>
              <a:t> pathogens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445379"/>
            <a:ext cx="8161390" cy="4965142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Employers</a:t>
            </a:r>
            <a:r>
              <a:rPr lang="en-US" sz="3200" dirty="0" smtClean="0">
                <a:solidFill>
                  <a:schemeClr val="tx1"/>
                </a:solidFill>
              </a:rPr>
              <a:t> must provide needed PPE, free of charge, to all employees, residents, &amp; visitors.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Puncture-resistant, </a:t>
            </a:r>
            <a:r>
              <a:rPr lang="en-US" sz="3200" dirty="0" err="1" smtClean="0">
                <a:solidFill>
                  <a:schemeClr val="tx1"/>
                </a:solidFill>
              </a:rPr>
              <a:t>leakproof</a:t>
            </a:r>
            <a:r>
              <a:rPr lang="en-US" sz="3200" dirty="0" smtClean="0">
                <a:solidFill>
                  <a:schemeClr val="tx1"/>
                </a:solidFill>
              </a:rPr>
              <a:t>, &amp; well marked biohazard containers  must be available for disposal of </a:t>
            </a:r>
            <a:r>
              <a:rPr lang="en-US" sz="3200" dirty="0" err="1" smtClean="0">
                <a:solidFill>
                  <a:schemeClr val="tx1"/>
                </a:solidFill>
              </a:rPr>
              <a:t>biohazardous</a:t>
            </a:r>
            <a:r>
              <a:rPr lang="en-US" sz="3200" dirty="0" smtClean="0">
                <a:solidFill>
                  <a:schemeClr val="tx1"/>
                </a:solidFill>
              </a:rPr>
              <a:t> waste &amp; sharps.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Free hepatitis B vaccination must be provided for all employees after hire.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Warning labels must be affixed to waste containers &amp; refrigerators/freezers that contain potentially infectious material.</a:t>
            </a:r>
          </a:p>
        </p:txBody>
      </p:sp>
    </p:spTree>
    <p:extLst>
      <p:ext uri="{BB962C8B-B14F-4D97-AF65-F5344CB8AC3E}">
        <p14:creationId xmlns:p14="http://schemas.microsoft.com/office/powerpoint/2010/main" val="177538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79584"/>
            <a:ext cx="6781800" cy="992616"/>
          </a:xfrm>
        </p:spPr>
        <p:txBody>
          <a:bodyPr/>
          <a:lstStyle/>
          <a:p>
            <a:r>
              <a:rPr lang="en-US" dirty="0" smtClean="0"/>
              <a:t>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260356" cy="464224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HIV -</a:t>
            </a:r>
            <a:r>
              <a:rPr lang="en-US" sz="3200" dirty="0" smtClean="0"/>
              <a:t>Weakens the immune system so that people can’t fight infection, can develop AIDS</a:t>
            </a:r>
          </a:p>
          <a:p>
            <a:r>
              <a:rPr lang="en-US" sz="3200" b="1" dirty="0" smtClean="0">
                <a:solidFill>
                  <a:srgbClr val="AD0101"/>
                </a:solidFill>
              </a:rPr>
              <a:t>Hepatitis</a:t>
            </a:r>
            <a:r>
              <a:rPr lang="en-US" sz="3200" dirty="0" smtClean="0"/>
              <a:t> – inflammation of the liver caused by viral infection.</a:t>
            </a:r>
          </a:p>
          <a:p>
            <a:r>
              <a:rPr lang="en-US" sz="3200" b="1" dirty="0" smtClean="0">
                <a:solidFill>
                  <a:srgbClr val="AD0101"/>
                </a:solidFill>
              </a:rPr>
              <a:t>Hepatitis – </a:t>
            </a:r>
            <a:r>
              <a:rPr lang="en-US" sz="3200" dirty="0" smtClean="0">
                <a:solidFill>
                  <a:schemeClr val="tx1"/>
                </a:solidFill>
              </a:rPr>
              <a:t>initially resembles flu-symptoms (fever, fatigue, nausea, vomiting), then jaundice (yellow skin, mucous membranes, &amp; eyes).  Can cause permanent liver damage.</a:t>
            </a:r>
          </a:p>
          <a:p>
            <a:pPr marL="0" indent="0">
              <a:buNone/>
            </a:pPr>
            <a:endParaRPr lang="en-US" sz="3200" b="1" dirty="0">
              <a:solidFill>
                <a:srgbClr val="AD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66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79584"/>
            <a:ext cx="6781800" cy="992616"/>
          </a:xfrm>
        </p:spPr>
        <p:txBody>
          <a:bodyPr/>
          <a:lstStyle/>
          <a:p>
            <a:r>
              <a:rPr lang="en-US" dirty="0" smtClean="0"/>
              <a:t>HIV &amp; Hepatitis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260356" cy="4642243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Hepatitis A –</a:t>
            </a:r>
            <a:r>
              <a:rPr lang="en-US" sz="3200" dirty="0"/>
              <a:t>T</a:t>
            </a:r>
            <a:r>
              <a:rPr lang="en-US" sz="3200" dirty="0" smtClean="0"/>
              <a:t>ransmitted by fecal-oral contamination.</a:t>
            </a:r>
          </a:p>
          <a:p>
            <a:r>
              <a:rPr lang="en-US" sz="3200" b="1" dirty="0" smtClean="0">
                <a:solidFill>
                  <a:srgbClr val="AD0101"/>
                </a:solidFill>
              </a:rPr>
              <a:t>Hepatitis</a:t>
            </a:r>
            <a:r>
              <a:rPr lang="en-US" sz="3200" dirty="0"/>
              <a:t> </a:t>
            </a:r>
            <a:r>
              <a:rPr lang="en-US" sz="3200" b="1" dirty="0" smtClean="0">
                <a:solidFill>
                  <a:schemeClr val="accent1"/>
                </a:solidFill>
              </a:rPr>
              <a:t>B  (HBV)</a:t>
            </a:r>
            <a:r>
              <a:rPr lang="en-US" sz="3200" dirty="0" smtClean="0"/>
              <a:t>– </a:t>
            </a:r>
            <a:r>
              <a:rPr lang="en-US" sz="3200" dirty="0" err="1" smtClean="0"/>
              <a:t>bloodborne</a:t>
            </a:r>
            <a:r>
              <a:rPr lang="en-US" sz="3200" dirty="0" smtClean="0"/>
              <a:t> or needle transmission.  Vaccine is available – TAKE IT!</a:t>
            </a:r>
          </a:p>
          <a:p>
            <a:r>
              <a:rPr lang="en-US" sz="3200" b="1" dirty="0" smtClean="0">
                <a:solidFill>
                  <a:srgbClr val="AD0101"/>
                </a:solidFill>
              </a:rPr>
              <a:t>HBV – </a:t>
            </a:r>
            <a:r>
              <a:rPr lang="en-US" sz="3200" dirty="0" smtClean="0">
                <a:solidFill>
                  <a:schemeClr val="tx1"/>
                </a:solidFill>
              </a:rPr>
              <a:t>short-term illness leads to loss of appetite, diarrhea, vomiting, jaundice, pain in muscles, joints, &amp; stomach</a:t>
            </a:r>
          </a:p>
          <a:p>
            <a:r>
              <a:rPr lang="en-US" sz="3200" b="1" dirty="0" smtClean="0">
                <a:solidFill>
                  <a:srgbClr val="AD0101"/>
                </a:solidFill>
              </a:rPr>
              <a:t>HBV </a:t>
            </a:r>
            <a:r>
              <a:rPr lang="en-US" sz="3200" b="1" dirty="0" smtClean="0">
                <a:solidFill>
                  <a:schemeClr val="tx1"/>
                </a:solidFill>
              </a:rPr>
              <a:t>– </a:t>
            </a:r>
            <a:r>
              <a:rPr lang="en-US" sz="3200" dirty="0" smtClean="0">
                <a:solidFill>
                  <a:schemeClr val="tx1"/>
                </a:solidFill>
              </a:rPr>
              <a:t>long-term illness leads to liver cancer, cirrhosis, death.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Hepatitis C, D, E – less common, no vaccine </a:t>
            </a:r>
          </a:p>
          <a:p>
            <a:endParaRPr lang="en-US" sz="3200" b="1" dirty="0">
              <a:solidFill>
                <a:srgbClr val="AD01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13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5079702"/>
            <a:ext cx="6781800" cy="1092498"/>
          </a:xfrm>
        </p:spPr>
        <p:txBody>
          <a:bodyPr/>
          <a:lstStyle/>
          <a:p>
            <a:r>
              <a:rPr lang="en-US" dirty="0" smtClean="0"/>
              <a:t>Matching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1160" y="305425"/>
            <a:ext cx="5659232" cy="496717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____Measures practiced in agencies to prevent &amp; control the spread of infection.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____A harmful microbe.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____Infections that are the result of treatment for other conditions.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____Tiny living things that cannot be seen s a microscope.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____Occurs when pathogens  invade the body &amp; multiply.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____Infection that is confined to a specific part of the body.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29010" y="609600"/>
            <a:ext cx="3114990" cy="496842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Healthcare-associated infection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Infection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Infection control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Localized infection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Microorganism or microbe</a:t>
            </a:r>
          </a:p>
          <a:p>
            <a:pPr marL="514350" indent="-514350">
              <a:lnSpc>
                <a:spcPct val="130000"/>
              </a:lnSpc>
              <a:buFont typeface="+mj-lt"/>
              <a:buAutoNum type="alphaUcPeriod"/>
            </a:pPr>
            <a:r>
              <a:rPr lang="en-US" dirty="0" smtClean="0"/>
              <a:t>Pathogen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58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95052"/>
            <a:ext cx="6990298" cy="8771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161389" cy="475771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err="1" smtClean="0"/>
              <a:t>Bloodborne</a:t>
            </a:r>
            <a:r>
              <a:rPr lang="en-US" sz="3200" dirty="0" smtClean="0"/>
              <a:t> diseases can be transmitted by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Infected blood entering the bloodstream.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Hugging an infected person.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Being in the same room c an infected person.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Talking to an infected person.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Your employer must offer a free vaccine for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HIV/AIDS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Hepatitis B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Hepatitis A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All </a:t>
            </a:r>
            <a:r>
              <a:rPr lang="en-US" sz="3000" dirty="0" err="1" smtClean="0"/>
              <a:t>bloodborne</a:t>
            </a:r>
            <a:r>
              <a:rPr lang="en-US" sz="3000" dirty="0" smtClean="0"/>
              <a:t> diseases</a:t>
            </a:r>
          </a:p>
          <a:p>
            <a:pPr marL="834390" lvl="1" indent="-514350">
              <a:buFont typeface="+mj-lt"/>
              <a:buAutoNum type="alphaUcPeriod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9485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95052"/>
            <a:ext cx="6990298" cy="8771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9" y="685799"/>
            <a:ext cx="8161389" cy="475771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How does HIV affect the body?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It cuts off blood supply to the brain.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It causes hearing impairment.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It causes diabetes in otherwise healthy people.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It weakens the immune system.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sz="3200" dirty="0" smtClean="0"/>
              <a:t>Which is true of Hepatitis B?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HBV is caused by fecal oral contamination.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There is no vaccine for HBV.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HBV is caused by jaundice.</a:t>
            </a:r>
          </a:p>
          <a:p>
            <a:pPr marL="834390" lvl="1" indent="-514350">
              <a:buFont typeface="+mj-lt"/>
              <a:buAutoNum type="alphaUcPeriod"/>
            </a:pPr>
            <a:r>
              <a:rPr lang="en-US" sz="3000" dirty="0" smtClean="0"/>
              <a:t>HBV can be transmitted </a:t>
            </a:r>
            <a:r>
              <a:rPr lang="en-US" sz="3000" smtClean="0"/>
              <a:t>in blood.</a:t>
            </a:r>
            <a:endParaRPr lang="en-US" sz="3000" dirty="0" smtClean="0"/>
          </a:p>
          <a:p>
            <a:pPr marL="834390" lvl="1" indent="-514350">
              <a:buFont typeface="+mj-lt"/>
              <a:buAutoNum type="alphaUcPeriod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5337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5079702"/>
            <a:ext cx="6781800" cy="1092498"/>
          </a:xfrm>
        </p:spPr>
        <p:txBody>
          <a:bodyPr/>
          <a:lstStyle/>
          <a:p>
            <a:r>
              <a:rPr lang="en-US" dirty="0" smtClean="0"/>
              <a:t>Matching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1160" y="401876"/>
            <a:ext cx="5659232" cy="487072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____The state of being free of all microbes, not just pathogens.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____The process of removing pathogens, or the state of being free of pathogens.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____When pathogens are in the bloodstream &amp; spread throughout the body.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____In healthcare, objects that have not been contaminated with pathogens.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US" dirty="0" smtClean="0"/>
              <a:t>____In healthcare, objects that have been contaminated with pathogens.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29010" y="609600"/>
            <a:ext cx="2893925" cy="496842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Clean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Dirty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Medical asepsis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Surgical asepsis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Systemic infection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4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Chain of infection</a:t>
            </a:r>
            <a:endParaRPr lang="en-US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176860152"/>
              </p:ext>
            </p:extLst>
          </p:nvPr>
        </p:nvGraphicFramePr>
        <p:xfrm>
          <a:off x="777875" y="457200"/>
          <a:ext cx="75438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50392" y="3505199"/>
            <a:ext cx="7391400" cy="16227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AD0101"/>
                </a:solidFill>
              </a:rPr>
              <a:t>Chain of infection </a:t>
            </a:r>
            <a:r>
              <a:rPr lang="en-US" sz="3200" dirty="0" smtClean="0"/>
              <a:t>is a way of describing how disease is transmitted from one living being to another.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3393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1028</TotalTime>
  <Words>3893</Words>
  <Application>Microsoft Macintosh PowerPoint</Application>
  <PresentationFormat>On-screen Show (4:3)</PresentationFormat>
  <Paragraphs>541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Newsprint</vt:lpstr>
      <vt:lpstr>Tentative CNA clinical Groups </vt:lpstr>
      <vt:lpstr>Preventing Infection</vt:lpstr>
      <vt:lpstr>Infection control</vt:lpstr>
      <vt:lpstr>Microorganisms</vt:lpstr>
      <vt:lpstr>Infections</vt:lpstr>
      <vt:lpstr> 2 kinds of  asepsis</vt:lpstr>
      <vt:lpstr>Matching</vt:lpstr>
      <vt:lpstr>Matching</vt:lpstr>
      <vt:lpstr>Chain of infection</vt:lpstr>
      <vt:lpstr>Chain of infection</vt:lpstr>
      <vt:lpstr>Chain of infection</vt:lpstr>
      <vt:lpstr>Chain of infection</vt:lpstr>
      <vt:lpstr>Chain of infection</vt:lpstr>
      <vt:lpstr>Chain of infection</vt:lpstr>
      <vt:lpstr>Chain of infection</vt:lpstr>
      <vt:lpstr>Chain of infection</vt:lpstr>
      <vt:lpstr>Matching</vt:lpstr>
      <vt:lpstr>Risk of infection</vt:lpstr>
      <vt:lpstr>Risk of infection</vt:lpstr>
      <vt:lpstr>Signs &amp; symptoms of infection</vt:lpstr>
      <vt:lpstr>Signs &amp; symptoms of infection</vt:lpstr>
      <vt:lpstr>True or false</vt:lpstr>
      <vt:lpstr>True or false</vt:lpstr>
      <vt:lpstr>Infection control precautions</vt:lpstr>
      <vt:lpstr>Standard precautions</vt:lpstr>
      <vt:lpstr>Standard precautions</vt:lpstr>
      <vt:lpstr>Standard precautions</vt:lpstr>
      <vt:lpstr>Standard precautions</vt:lpstr>
      <vt:lpstr>True or false</vt:lpstr>
      <vt:lpstr>True or false</vt:lpstr>
      <vt:lpstr>Multiple choice</vt:lpstr>
      <vt:lpstr>Multiple choice</vt:lpstr>
      <vt:lpstr>Multiple choice</vt:lpstr>
      <vt:lpstr>Hand hygiene</vt:lpstr>
      <vt:lpstr>Hand hygiene</vt:lpstr>
      <vt:lpstr>Multiple choice</vt:lpstr>
      <vt:lpstr>Multiple choice</vt:lpstr>
      <vt:lpstr>Multiple choice</vt:lpstr>
      <vt:lpstr>Personal protective equipment (PPE)</vt:lpstr>
      <vt:lpstr>Personal protective equipment (PPE)</vt:lpstr>
      <vt:lpstr>Personal protective equipment (PPE)</vt:lpstr>
      <vt:lpstr>Personal protective equipment (PPE)</vt:lpstr>
      <vt:lpstr>Personal protective equipment (PPE)</vt:lpstr>
      <vt:lpstr>Handling equipment &amp; linen</vt:lpstr>
      <vt:lpstr>Handling equipment &amp; linen</vt:lpstr>
      <vt:lpstr>Handling equipment &amp; linen</vt:lpstr>
      <vt:lpstr>Handling equipment &amp; linen</vt:lpstr>
      <vt:lpstr>Handling spills</vt:lpstr>
      <vt:lpstr>Matching</vt:lpstr>
      <vt:lpstr>True of false</vt:lpstr>
      <vt:lpstr>Transmission-based (isolation) precautions</vt:lpstr>
      <vt:lpstr>Transmission-based (isolation) precautions</vt:lpstr>
      <vt:lpstr>Transmission-based (isolation) precautions</vt:lpstr>
      <vt:lpstr>Airborne precautions</vt:lpstr>
      <vt:lpstr>Droplet precautions</vt:lpstr>
      <vt:lpstr>Contact precautions</vt:lpstr>
      <vt:lpstr>Isolation guidelines</vt:lpstr>
      <vt:lpstr>Isolation guidelines</vt:lpstr>
      <vt:lpstr>Transmission-based precautions</vt:lpstr>
      <vt:lpstr>Transmission-based precautions</vt:lpstr>
      <vt:lpstr>Transmission-based precautions</vt:lpstr>
      <vt:lpstr>Multiple choice</vt:lpstr>
      <vt:lpstr>Multiple choice</vt:lpstr>
      <vt:lpstr>Multiple choice</vt:lpstr>
      <vt:lpstr>Bloodborne pathogens</vt:lpstr>
      <vt:lpstr>Bloodborne pathogens</vt:lpstr>
      <vt:lpstr>Bloodborne pathogens</vt:lpstr>
      <vt:lpstr>HIV</vt:lpstr>
      <vt:lpstr>HIV &amp; Hepatitis</vt:lpstr>
      <vt:lpstr>Multiple choice</vt:lpstr>
      <vt:lpstr>Multiple choice</vt:lpstr>
    </vt:vector>
  </TitlesOfParts>
  <Company>Bartlett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Infection</dc:title>
  <dc:creator>Marcia DeHaan</dc:creator>
  <cp:lastModifiedBy>Marcia DeHaan</cp:lastModifiedBy>
  <cp:revision>75</cp:revision>
  <dcterms:created xsi:type="dcterms:W3CDTF">2011-08-02T10:40:18Z</dcterms:created>
  <dcterms:modified xsi:type="dcterms:W3CDTF">2011-10-04T17:29:06Z</dcterms:modified>
</cp:coreProperties>
</file>